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0"/>
  </p:notesMasterIdLst>
  <p:handoutMasterIdLst>
    <p:handoutMasterId r:id="rId71"/>
  </p:handoutMasterIdLst>
  <p:sldIdLst>
    <p:sldId id="1865" r:id="rId8"/>
    <p:sldId id="1863" r:id="rId9"/>
    <p:sldId id="462" r:id="rId10"/>
    <p:sldId id="1859" r:id="rId11"/>
    <p:sldId id="1864" r:id="rId12"/>
    <p:sldId id="1702" r:id="rId13"/>
    <p:sldId id="1710" r:id="rId14"/>
    <p:sldId id="1814" r:id="rId15"/>
    <p:sldId id="1808" r:id="rId16"/>
    <p:sldId id="1815" r:id="rId17"/>
    <p:sldId id="1813" r:id="rId18"/>
    <p:sldId id="1867" r:id="rId19"/>
    <p:sldId id="1816" r:id="rId20"/>
    <p:sldId id="1812" r:id="rId21"/>
    <p:sldId id="1811" r:id="rId22"/>
    <p:sldId id="1862" r:id="rId23"/>
    <p:sldId id="1818" r:id="rId24"/>
    <p:sldId id="1831" r:id="rId25"/>
    <p:sldId id="1819" r:id="rId26"/>
    <p:sldId id="1820" r:id="rId27"/>
    <p:sldId id="1810" r:id="rId28"/>
    <p:sldId id="1809" r:id="rId29"/>
    <p:sldId id="1822" r:id="rId30"/>
    <p:sldId id="1823" r:id="rId31"/>
    <p:sldId id="1824" r:id="rId32"/>
    <p:sldId id="1869" r:id="rId33"/>
    <p:sldId id="1827" r:id="rId34"/>
    <p:sldId id="1828" r:id="rId35"/>
    <p:sldId id="1829" r:id="rId36"/>
    <p:sldId id="1830" r:id="rId37"/>
    <p:sldId id="1832" r:id="rId38"/>
    <p:sldId id="1833" r:id="rId39"/>
    <p:sldId id="1834" r:id="rId40"/>
    <p:sldId id="1835" r:id="rId41"/>
    <p:sldId id="1860" r:id="rId42"/>
    <p:sldId id="1861" r:id="rId43"/>
    <p:sldId id="1868" r:id="rId44"/>
    <p:sldId id="1836" r:id="rId45"/>
    <p:sldId id="1837" r:id="rId46"/>
    <p:sldId id="1838" r:id="rId47"/>
    <p:sldId id="1839" r:id="rId48"/>
    <p:sldId id="1873" r:id="rId49"/>
    <p:sldId id="1840" r:id="rId50"/>
    <p:sldId id="1841" r:id="rId51"/>
    <p:sldId id="1842" r:id="rId52"/>
    <p:sldId id="1870" r:id="rId53"/>
    <p:sldId id="1844" r:id="rId54"/>
    <p:sldId id="1846" r:id="rId55"/>
    <p:sldId id="1847" r:id="rId56"/>
    <p:sldId id="1872" r:id="rId57"/>
    <p:sldId id="1848" r:id="rId58"/>
    <p:sldId id="1849" r:id="rId59"/>
    <p:sldId id="1850" r:id="rId60"/>
    <p:sldId id="1851" r:id="rId61"/>
    <p:sldId id="1852" r:id="rId62"/>
    <p:sldId id="1874" r:id="rId63"/>
    <p:sldId id="1853" r:id="rId64"/>
    <p:sldId id="1854" r:id="rId65"/>
    <p:sldId id="1855" r:id="rId66"/>
    <p:sldId id="1856" r:id="rId67"/>
    <p:sldId id="1857" r:id="rId68"/>
    <p:sldId id="1704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000000"/>
    <a:srgbClr val="A144A5"/>
    <a:srgbClr val="E46C0A"/>
    <a:srgbClr val="D8EEC0"/>
    <a:srgbClr val="92D050"/>
    <a:srgbClr val="B37AB0"/>
    <a:srgbClr val="B475AD"/>
    <a:srgbClr val="D9F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2556" autoAdjust="0"/>
  </p:normalViewPr>
  <p:slideViewPr>
    <p:cSldViewPr snapToGrid="0">
      <p:cViewPr varScale="1">
        <p:scale>
          <a:sx n="87" d="100"/>
          <a:sy n="87" d="100"/>
        </p:scale>
        <p:origin x="624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402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793457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30076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7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53625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525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719" r:id="rId3"/>
    <p:sldLayoutId id="2147483721" r:id="rId4"/>
    <p:sldLayoutId id="21474837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20" r:id="rId19"/>
    <p:sldLayoutId id="2147483724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ocalhost:9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684341"/>
            <a:ext cx="10541000" cy="1158875"/>
          </a:xfrm>
        </p:spPr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989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AB77C7-09EC-BA86-748F-8E7D2B79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49" y="1654273"/>
            <a:ext cx="3754654" cy="2243908"/>
          </a:xfrm>
          <a:prstGeom prst="roundRect">
            <a:avLst>
              <a:gd name="adj" fmla="val 23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3C91F7-54E9-BBF8-78CC-6ACE7FD3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85" y="3428848"/>
            <a:ext cx="5843909" cy="3021313"/>
          </a:xfrm>
          <a:prstGeom prst="roundRect">
            <a:avLst>
              <a:gd name="adj" fmla="val 23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F2F18E7-0FD8-D861-672A-49E5D800A962}"/>
              </a:ext>
            </a:extLst>
          </p:cNvPr>
          <p:cNvGrpSpPr/>
          <p:nvPr/>
        </p:nvGrpSpPr>
        <p:grpSpPr>
          <a:xfrm>
            <a:off x="7430430" y="4174299"/>
            <a:ext cx="3979250" cy="2275862"/>
            <a:chOff x="7430430" y="4023001"/>
            <a:chExt cx="3979250" cy="22758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CD39218-37F2-B1F9-50FA-10D19AACEF7C}"/>
                </a:ext>
              </a:extLst>
            </p:cNvPr>
            <p:cNvGrpSpPr/>
            <p:nvPr/>
          </p:nvGrpSpPr>
          <p:grpSpPr>
            <a:xfrm>
              <a:off x="7430430" y="4023001"/>
              <a:ext cx="3979250" cy="2275862"/>
              <a:chOff x="806779" y="1685854"/>
              <a:chExt cx="3979250" cy="2275862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262CEA2-3274-7CD3-883C-90B54C873CBD}"/>
                  </a:ext>
                </a:extLst>
              </p:cNvPr>
              <p:cNvSpPr/>
              <p:nvPr/>
            </p:nvSpPr>
            <p:spPr>
              <a:xfrm>
                <a:off x="806779" y="1685855"/>
                <a:ext cx="3979250" cy="2275861"/>
              </a:xfrm>
              <a:prstGeom prst="roundRect">
                <a:avLst>
                  <a:gd name="adj" fmla="val 3569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查询员工列表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分页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、条件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删除员工</a:t>
                </a:r>
                <a:endPara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新增员工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修改员工</a:t>
                </a:r>
                <a:endParaRPr kumimoji="0" lang="zh-CN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50409F2-3F40-7186-9722-B60F8F21AB18}"/>
                  </a:ext>
                </a:extLst>
              </p:cNvPr>
              <p:cNvSpPr/>
              <p:nvPr/>
            </p:nvSpPr>
            <p:spPr>
              <a:xfrm>
                <a:off x="806779" y="1685854"/>
                <a:ext cx="1345416" cy="422417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员工管理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460">
              <a:extLst>
                <a:ext uri="{FF2B5EF4-FFF2-40B4-BE49-F238E27FC236}">
                  <a16:creationId xmlns:a16="http://schemas.microsoft.com/office/drawing/2014/main" id="{55F6E34D-DD37-B412-384B-3D3D749EFA56}"/>
                </a:ext>
              </a:extLst>
            </p:cNvPr>
            <p:cNvSpPr/>
            <p:nvPr/>
          </p:nvSpPr>
          <p:spPr>
            <a:xfrm>
              <a:off x="7538179" y="4120110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A0F7E9C-024C-87C2-B263-960681DCB77B}"/>
              </a:ext>
            </a:extLst>
          </p:cNvPr>
          <p:cNvGrpSpPr/>
          <p:nvPr/>
        </p:nvGrpSpPr>
        <p:grpSpPr>
          <a:xfrm>
            <a:off x="7430430" y="1654273"/>
            <a:ext cx="3979250" cy="2297251"/>
            <a:chOff x="7430430" y="1654273"/>
            <a:chExt cx="3979250" cy="229725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1C0C6BF-0264-4CE3-851A-9794D576D4D4}"/>
                </a:ext>
              </a:extLst>
            </p:cNvPr>
            <p:cNvGrpSpPr/>
            <p:nvPr/>
          </p:nvGrpSpPr>
          <p:grpSpPr>
            <a:xfrm>
              <a:off x="7430430" y="1654273"/>
              <a:ext cx="3979250" cy="2297251"/>
              <a:chOff x="806779" y="1685854"/>
              <a:chExt cx="3979250" cy="229725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4B1C8A5E-C7EF-92CF-8766-F0FC808BB8CF}"/>
                  </a:ext>
                </a:extLst>
              </p:cNvPr>
              <p:cNvSpPr/>
              <p:nvPr/>
            </p:nvSpPr>
            <p:spPr>
              <a:xfrm>
                <a:off x="806779" y="1685855"/>
                <a:ext cx="3979250" cy="2297250"/>
              </a:xfrm>
              <a:prstGeom prst="roundRect">
                <a:avLst>
                  <a:gd name="adj" fmla="val 3595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查询部门列表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新增部门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000" lvl="1" indent="-285750" defTabSz="4320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修改部门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对角圆角 9">
                <a:extLst>
                  <a:ext uri="{FF2B5EF4-FFF2-40B4-BE49-F238E27FC236}">
                    <a16:creationId xmlns:a16="http://schemas.microsoft.com/office/drawing/2014/main" id="{A46448EF-8959-C495-94B0-0E88D52D07C7}"/>
                  </a:ext>
                </a:extLst>
              </p:cNvPr>
              <p:cNvSpPr/>
              <p:nvPr/>
            </p:nvSpPr>
            <p:spPr>
              <a:xfrm>
                <a:off x="806779" y="1685854"/>
                <a:ext cx="1345416" cy="422417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部门管理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7" name="Shape 2457">
              <a:extLst>
                <a:ext uri="{FF2B5EF4-FFF2-40B4-BE49-F238E27FC236}">
                  <a16:creationId xmlns:a16="http://schemas.microsoft.com/office/drawing/2014/main" id="{6C991C60-4A2D-0679-C3EF-C1684B28A293}"/>
                </a:ext>
              </a:extLst>
            </p:cNvPr>
            <p:cNvSpPr/>
            <p:nvPr/>
          </p:nvSpPr>
          <p:spPr>
            <a:xfrm>
              <a:off x="7538179" y="1725751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8" y="17505"/>
                  </a:moveTo>
                  <a:cubicBezTo>
                    <a:pt x="17372" y="16944"/>
                    <a:pt x="16242" y="15945"/>
                    <a:pt x="15117" y="15413"/>
                  </a:cubicBezTo>
                  <a:cubicBezTo>
                    <a:pt x="14189" y="14975"/>
                    <a:pt x="13657" y="14531"/>
                    <a:pt x="13491" y="14057"/>
                  </a:cubicBezTo>
                  <a:cubicBezTo>
                    <a:pt x="13377" y="13728"/>
                    <a:pt x="13428" y="13351"/>
                    <a:pt x="13649" y="12904"/>
                  </a:cubicBezTo>
                  <a:cubicBezTo>
                    <a:pt x="13815" y="12567"/>
                    <a:pt x="13972" y="12286"/>
                    <a:pt x="14117" y="12028"/>
                  </a:cubicBezTo>
                  <a:cubicBezTo>
                    <a:pt x="14730" y="10934"/>
                    <a:pt x="15203" y="10145"/>
                    <a:pt x="15203" y="7348"/>
                  </a:cubicBezTo>
                  <a:cubicBezTo>
                    <a:pt x="15203" y="3162"/>
                    <a:pt x="12787" y="2951"/>
                    <a:pt x="12309" y="2951"/>
                  </a:cubicBezTo>
                  <a:cubicBezTo>
                    <a:pt x="11917" y="2951"/>
                    <a:pt x="11672" y="3037"/>
                    <a:pt x="11435" y="3121"/>
                  </a:cubicBezTo>
                  <a:cubicBezTo>
                    <a:pt x="11175" y="3213"/>
                    <a:pt x="10907" y="3309"/>
                    <a:pt x="10296" y="3319"/>
                  </a:cubicBezTo>
                  <a:cubicBezTo>
                    <a:pt x="9190" y="3337"/>
                    <a:pt x="6873" y="3375"/>
                    <a:pt x="6873" y="7226"/>
                  </a:cubicBezTo>
                  <a:cubicBezTo>
                    <a:pt x="6873" y="9919"/>
                    <a:pt x="7574" y="11156"/>
                    <a:pt x="8125" y="12150"/>
                  </a:cubicBezTo>
                  <a:cubicBezTo>
                    <a:pt x="8266" y="12404"/>
                    <a:pt x="8399" y="12645"/>
                    <a:pt x="8505" y="12885"/>
                  </a:cubicBezTo>
                  <a:cubicBezTo>
                    <a:pt x="8973" y="13949"/>
                    <a:pt x="8631" y="14693"/>
                    <a:pt x="7426" y="15224"/>
                  </a:cubicBezTo>
                  <a:cubicBezTo>
                    <a:pt x="5905" y="15897"/>
                    <a:pt x="5188" y="16247"/>
                    <a:pt x="3693" y="17562"/>
                  </a:cubicBezTo>
                  <a:cubicBezTo>
                    <a:pt x="2017" y="15800"/>
                    <a:pt x="982" y="134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3395"/>
                    <a:pt x="19603" y="15749"/>
                    <a:pt x="17958" y="17505"/>
                  </a:cubicBezTo>
                  <a:moveTo>
                    <a:pt x="10800" y="20618"/>
                  </a:moveTo>
                  <a:cubicBezTo>
                    <a:pt x="8356" y="20618"/>
                    <a:pt x="6125" y="19720"/>
                    <a:pt x="4407" y="18242"/>
                  </a:cubicBezTo>
                  <a:cubicBezTo>
                    <a:pt x="5730" y="17084"/>
                    <a:pt x="6362" y="16767"/>
                    <a:pt x="7823" y="16122"/>
                  </a:cubicBezTo>
                  <a:cubicBezTo>
                    <a:pt x="9515" y="15375"/>
                    <a:pt x="10091" y="14051"/>
                    <a:pt x="9403" y="12489"/>
                  </a:cubicBezTo>
                  <a:cubicBezTo>
                    <a:pt x="9279" y="12208"/>
                    <a:pt x="9136" y="11949"/>
                    <a:pt x="8984" y="11674"/>
                  </a:cubicBezTo>
                  <a:cubicBezTo>
                    <a:pt x="8461" y="10732"/>
                    <a:pt x="7855" y="9665"/>
                    <a:pt x="7855" y="7226"/>
                  </a:cubicBezTo>
                  <a:cubicBezTo>
                    <a:pt x="7855" y="4341"/>
                    <a:pt x="9224" y="4318"/>
                    <a:pt x="10312" y="4300"/>
                  </a:cubicBezTo>
                  <a:cubicBezTo>
                    <a:pt x="11084" y="4287"/>
                    <a:pt x="11461" y="4154"/>
                    <a:pt x="11763" y="4047"/>
                  </a:cubicBezTo>
                  <a:cubicBezTo>
                    <a:pt x="11964" y="3975"/>
                    <a:pt x="12086" y="3933"/>
                    <a:pt x="12309" y="3933"/>
                  </a:cubicBezTo>
                  <a:cubicBezTo>
                    <a:pt x="13218" y="3933"/>
                    <a:pt x="14221" y="4830"/>
                    <a:pt x="14221" y="7348"/>
                  </a:cubicBezTo>
                  <a:cubicBezTo>
                    <a:pt x="14221" y="9888"/>
                    <a:pt x="13840" y="10513"/>
                    <a:pt x="13261" y="11548"/>
                  </a:cubicBezTo>
                  <a:cubicBezTo>
                    <a:pt x="13108" y="11820"/>
                    <a:pt x="12943" y="12115"/>
                    <a:pt x="12768" y="12470"/>
                  </a:cubicBezTo>
                  <a:cubicBezTo>
                    <a:pt x="12430" y="13155"/>
                    <a:pt x="12362" y="13798"/>
                    <a:pt x="12565" y="14380"/>
                  </a:cubicBezTo>
                  <a:cubicBezTo>
                    <a:pt x="12825" y="15126"/>
                    <a:pt x="13502" y="15737"/>
                    <a:pt x="14696" y="16302"/>
                  </a:cubicBezTo>
                  <a:cubicBezTo>
                    <a:pt x="15675" y="16764"/>
                    <a:pt x="16700" y="17667"/>
                    <a:pt x="17251" y="18189"/>
                  </a:cubicBezTo>
                  <a:cubicBezTo>
                    <a:pt x="15525" y="19697"/>
                    <a:pt x="1327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0" y="1474744"/>
            <a:ext cx="10698800" cy="1541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准备数据库表</a:t>
            </a:r>
            <a:r>
              <a:rPr lang="en-US" altLang="zh-CN" sz="1400"/>
              <a:t>(dept</a:t>
            </a:r>
            <a:r>
              <a:rPr lang="zh-CN" altLang="en-US" sz="1400"/>
              <a:t>、</a:t>
            </a:r>
            <a:r>
              <a:rPr lang="en-US" altLang="zh-CN" sz="1400"/>
              <a:t>emp)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</a:t>
            </a:r>
            <a:r>
              <a:rPr lang="en-US" altLang="zh-CN" sz="1400"/>
              <a:t>springboot</a:t>
            </a:r>
            <a:r>
              <a:rPr lang="zh-CN" altLang="en-US" sz="1400"/>
              <a:t>工程，引入对应的起步依赖（</a:t>
            </a:r>
            <a:r>
              <a:rPr lang="en-US" altLang="zh-CN" sz="1400"/>
              <a:t>web</a:t>
            </a:r>
            <a:r>
              <a:rPr lang="zh-CN" altLang="en-US" sz="1400"/>
              <a:t>、</a:t>
            </a:r>
            <a:r>
              <a:rPr lang="en-US" altLang="zh-CN" sz="1400"/>
              <a:t>mybatis</a:t>
            </a:r>
            <a:r>
              <a:rPr lang="zh-CN" altLang="en-US" sz="1400"/>
              <a:t>、</a:t>
            </a:r>
            <a:r>
              <a:rPr lang="en-US" altLang="zh-CN" sz="1400"/>
              <a:t>mysql</a:t>
            </a:r>
            <a:r>
              <a:rPr lang="zh-CN" altLang="en-US" sz="1400"/>
              <a:t>驱动、</a:t>
            </a:r>
            <a:r>
              <a:rPr lang="en-US" altLang="zh-CN" sz="1400"/>
              <a:t>lombok</a:t>
            </a:r>
            <a:r>
              <a:rPr lang="zh-CN" altLang="en-US" sz="1400"/>
              <a:t>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配置文件</a:t>
            </a:r>
            <a:r>
              <a:rPr lang="en-US" altLang="zh-CN" sz="1400"/>
              <a:t>application.properties</a:t>
            </a:r>
            <a:r>
              <a:rPr lang="zh-CN" altLang="en-US" sz="1400"/>
              <a:t>中引入</a:t>
            </a:r>
            <a:r>
              <a:rPr lang="en-US" altLang="zh-CN" sz="1400"/>
              <a:t>mybatis</a:t>
            </a:r>
            <a:r>
              <a:rPr lang="zh-CN" altLang="en-US" sz="1400"/>
              <a:t>的配置信息，准备对应的实体类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准备对应的</a:t>
            </a:r>
            <a:r>
              <a:rPr lang="en-US" altLang="zh-CN" sz="1400"/>
              <a:t>Mapper</a:t>
            </a:r>
            <a:r>
              <a:rPr lang="zh-CN" altLang="en-US" sz="1400"/>
              <a:t>、</a:t>
            </a:r>
            <a:r>
              <a:rPr lang="en-US" altLang="zh-CN" sz="1400"/>
              <a:t>Service(</a:t>
            </a:r>
            <a:r>
              <a:rPr lang="zh-CN" altLang="en-US" sz="1400"/>
              <a:t>接口、实现类</a:t>
            </a:r>
            <a:r>
              <a:rPr lang="en-US" altLang="zh-CN" sz="1400"/>
              <a:t>)</a:t>
            </a:r>
            <a:r>
              <a:rPr lang="zh-CN" altLang="en-US" sz="1400"/>
              <a:t>、</a:t>
            </a:r>
            <a:r>
              <a:rPr lang="en-US" altLang="zh-CN" sz="1400"/>
              <a:t>Controller</a:t>
            </a:r>
            <a:r>
              <a:rPr lang="zh-CN" altLang="en-US" sz="1400"/>
              <a:t>基础结构</a:t>
            </a: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0E2BDCCB-53FB-1072-AAC4-15413568BF9E}"/>
              </a:ext>
            </a:extLst>
          </p:cNvPr>
          <p:cNvSpPr/>
          <p:nvPr/>
        </p:nvSpPr>
        <p:spPr>
          <a:xfrm>
            <a:off x="993531" y="4114800"/>
            <a:ext cx="1371600" cy="211015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8EEC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前端工程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03574ED-279E-095F-37D5-CC73ED64D619}"/>
              </a:ext>
            </a:extLst>
          </p:cNvPr>
          <p:cNvGrpSpPr/>
          <p:nvPr/>
        </p:nvGrpSpPr>
        <p:grpSpPr>
          <a:xfrm>
            <a:off x="3836377" y="4114800"/>
            <a:ext cx="4366846" cy="2501460"/>
            <a:chOff x="3836377" y="4114800"/>
            <a:chExt cx="4366846" cy="2501460"/>
          </a:xfrm>
        </p:grpSpPr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19FB71A-8B41-C31E-9C36-5EFA3E74F251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125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AF4D44-431D-B5D2-8F37-0BE58A811F77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5A3083-7ABD-D76B-C402-30F406A97D92}"/>
              </a:ext>
            </a:extLst>
          </p:cNvPr>
          <p:cNvGrpSpPr/>
          <p:nvPr/>
        </p:nvGrpSpPr>
        <p:grpSpPr>
          <a:xfrm>
            <a:off x="9370538" y="4194800"/>
            <a:ext cx="1827931" cy="2027861"/>
            <a:chOff x="9370538" y="4194800"/>
            <a:chExt cx="1827931" cy="2027861"/>
          </a:xfrm>
        </p:grpSpPr>
        <p:pic>
          <p:nvPicPr>
            <p:cNvPr id="7" name="图形 6" descr="数据库 纯色填充">
              <a:extLst>
                <a:ext uri="{FF2B5EF4-FFF2-40B4-BE49-F238E27FC236}">
                  <a16:creationId xmlns:a16="http://schemas.microsoft.com/office/drawing/2014/main" id="{BC3F7C1B-BA67-6635-0CD5-5DDA3161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0538" y="4194800"/>
              <a:ext cx="1827931" cy="1827931"/>
            </a:xfrm>
            <a:prstGeom prst="rect">
              <a:avLst/>
            </a:prstGeom>
            <a:effectLst/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62C8CA-F4A9-15C5-5CDE-61BBB11662B7}"/>
                </a:ext>
              </a:extLst>
            </p:cNvPr>
            <p:cNvSpPr txBox="1"/>
            <p:nvPr/>
          </p:nvSpPr>
          <p:spPr>
            <a:xfrm>
              <a:off x="9674469" y="5884107"/>
              <a:ext cx="13813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数据库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MySQL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A61B0DEE-2486-9A40-8753-3146EA0F6365}"/>
              </a:ext>
            </a:extLst>
          </p:cNvPr>
          <p:cNvSpPr/>
          <p:nvPr/>
        </p:nvSpPr>
        <p:spPr>
          <a:xfrm>
            <a:off x="10921511" y="4748714"/>
            <a:ext cx="553916" cy="360051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dept</a:t>
            </a:r>
            <a:endParaRPr lang="zh-CN" altLang="en-US" sz="1200"/>
          </a:p>
        </p:txBody>
      </p:sp>
      <p:sp>
        <p:nvSpPr>
          <p:cNvPr id="18" name="流程图: 文档 17">
            <a:extLst>
              <a:ext uri="{FF2B5EF4-FFF2-40B4-BE49-F238E27FC236}">
                <a16:creationId xmlns:a16="http://schemas.microsoft.com/office/drawing/2014/main" id="{48D0EF9F-FE1B-315B-A739-8F233E5229BE}"/>
              </a:ext>
            </a:extLst>
          </p:cNvPr>
          <p:cNvSpPr/>
          <p:nvPr/>
        </p:nvSpPr>
        <p:spPr>
          <a:xfrm>
            <a:off x="10921511" y="5205696"/>
            <a:ext cx="553916" cy="360051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emp</a:t>
            </a:r>
            <a:endParaRPr lang="zh-CN" altLang="en-US" sz="1200"/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DF2E74B8-DEA3-E596-5BE5-655547FC73EB}"/>
              </a:ext>
            </a:extLst>
          </p:cNvPr>
          <p:cNvSpPr/>
          <p:nvPr/>
        </p:nvSpPr>
        <p:spPr>
          <a:xfrm>
            <a:off x="6987685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mapper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1663BE83-68B3-958C-3848-CFACD19D39B7}"/>
              </a:ext>
            </a:extLst>
          </p:cNvPr>
          <p:cNvSpPr/>
          <p:nvPr/>
        </p:nvSpPr>
        <p:spPr>
          <a:xfrm>
            <a:off x="5603628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service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5C48D73F-229B-E05F-2FE2-94D1FF38A5A6}"/>
              </a:ext>
            </a:extLst>
          </p:cNvPr>
          <p:cNvSpPr/>
          <p:nvPr/>
        </p:nvSpPr>
        <p:spPr>
          <a:xfrm>
            <a:off x="4219571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controller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243D410-EC3B-4358-5B20-0D0A1547D6A7}"/>
              </a:ext>
            </a:extLst>
          </p:cNvPr>
          <p:cNvCxnSpPr>
            <a:cxnSpLocks/>
          </p:cNvCxnSpPr>
          <p:nvPr/>
        </p:nvCxnSpPr>
        <p:spPr>
          <a:xfrm>
            <a:off x="2409091" y="4748714"/>
            <a:ext cx="1397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1A9DF09-E6AA-1D71-D621-F7AAC946ACA7}"/>
              </a:ext>
            </a:extLst>
          </p:cNvPr>
          <p:cNvCxnSpPr>
            <a:cxnSpLocks/>
          </p:cNvCxnSpPr>
          <p:nvPr/>
        </p:nvCxnSpPr>
        <p:spPr>
          <a:xfrm flipH="1">
            <a:off x="2409091" y="5565747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3703795-5B4B-7242-B723-C986DD631591}"/>
              </a:ext>
            </a:extLst>
          </p:cNvPr>
          <p:cNvCxnSpPr/>
          <p:nvPr/>
        </p:nvCxnSpPr>
        <p:spPr>
          <a:xfrm>
            <a:off x="8247185" y="5169877"/>
            <a:ext cx="147124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889666C-1F5C-EE41-7883-90A44828E268}"/>
              </a:ext>
            </a:extLst>
          </p:cNvPr>
          <p:cNvGrpSpPr/>
          <p:nvPr/>
        </p:nvGrpSpPr>
        <p:grpSpPr>
          <a:xfrm>
            <a:off x="7634490" y="4904994"/>
            <a:ext cx="630301" cy="675166"/>
            <a:chOff x="7649965" y="3242887"/>
            <a:chExt cx="1490095" cy="159616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38E5E74-3422-208F-572D-973E7F538533}"/>
                </a:ext>
              </a:extLst>
            </p:cNvPr>
            <p:cNvSpPr txBox="1"/>
            <p:nvPr/>
          </p:nvSpPr>
          <p:spPr>
            <a:xfrm>
              <a:off x="7649965" y="4293337"/>
              <a:ext cx="1490095" cy="54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BBCFCCC-E883-1C6D-29F2-F40F5E0B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BE08706D-F5BA-8234-6EC2-500EC52B67C1}"/>
              </a:ext>
            </a:extLst>
          </p:cNvPr>
          <p:cNvSpPr/>
          <p:nvPr/>
        </p:nvSpPr>
        <p:spPr>
          <a:xfrm>
            <a:off x="4456484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web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B65C0418-E99A-DD43-CF34-74E32A61F0EF}"/>
              </a:ext>
            </a:extLst>
          </p:cNvPr>
          <p:cNvSpPr/>
          <p:nvPr/>
        </p:nvSpPr>
        <p:spPr>
          <a:xfrm>
            <a:off x="5300218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mybatis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833951E0-4179-ABFE-DA46-6148DA207FF2}"/>
              </a:ext>
            </a:extLst>
          </p:cNvPr>
          <p:cNvSpPr/>
          <p:nvPr/>
        </p:nvSpPr>
        <p:spPr>
          <a:xfrm>
            <a:off x="6143952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驱动</a:t>
            </a: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D0C594EB-1FC0-6645-E3E5-161CD39986A0}"/>
              </a:ext>
            </a:extLst>
          </p:cNvPr>
          <p:cNvSpPr/>
          <p:nvPr/>
        </p:nvSpPr>
        <p:spPr>
          <a:xfrm>
            <a:off x="6987685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lombok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AFF6104-EFB5-8424-983D-A42F91B94286}"/>
              </a:ext>
            </a:extLst>
          </p:cNvPr>
          <p:cNvSpPr txBox="1"/>
          <p:nvPr/>
        </p:nvSpPr>
        <p:spPr>
          <a:xfrm>
            <a:off x="6104467" y="6260719"/>
            <a:ext cx="1173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(springboot)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283D30E-2496-4FCA-ED33-61ECFA4812E9}"/>
              </a:ext>
            </a:extLst>
          </p:cNvPr>
          <p:cNvSpPr txBox="1"/>
          <p:nvPr/>
        </p:nvSpPr>
        <p:spPr>
          <a:xfrm>
            <a:off x="7949640" y="1898264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821AC3A-C04D-DF9F-9F06-6811A8970735}"/>
              </a:ext>
            </a:extLst>
          </p:cNvPr>
          <p:cNvSpPr txBox="1"/>
          <p:nvPr/>
        </p:nvSpPr>
        <p:spPr>
          <a:xfrm>
            <a:off x="7475712" y="2240285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导入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F36D410-BDC3-4FDF-3621-01EF3A5DCF22}"/>
              </a:ext>
            </a:extLst>
          </p:cNvPr>
          <p:cNvSpPr txBox="1"/>
          <p:nvPr/>
        </p:nvSpPr>
        <p:spPr>
          <a:xfrm>
            <a:off x="6454389" y="2621022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9B40B3E-4DBC-A390-44C5-EBA268C63E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918"/>
          <a:stretch/>
        </p:blipFill>
        <p:spPr>
          <a:xfrm>
            <a:off x="8755282" y="1437286"/>
            <a:ext cx="2755147" cy="2768271"/>
          </a:xfrm>
          <a:prstGeom prst="roundRect">
            <a:avLst>
              <a:gd name="adj" fmla="val 439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8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6" grpId="0" animBg="1"/>
      <p:bldP spid="37" grpId="0" animBg="1"/>
      <p:bldP spid="38" grpId="0" animBg="1"/>
      <p:bldP spid="41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0" y="1474744"/>
            <a:ext cx="10698800" cy="1541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准备数据库表</a:t>
            </a:r>
            <a:r>
              <a:rPr lang="en-US" altLang="zh-CN" sz="1400"/>
              <a:t>(dept</a:t>
            </a:r>
            <a:r>
              <a:rPr lang="zh-CN" altLang="en-US" sz="1400"/>
              <a:t>、</a:t>
            </a:r>
            <a:r>
              <a:rPr lang="en-US" altLang="zh-CN" sz="1400"/>
              <a:t>emp)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</a:t>
            </a:r>
            <a:r>
              <a:rPr lang="en-US" altLang="zh-CN" sz="1400"/>
              <a:t>springboot</a:t>
            </a:r>
            <a:r>
              <a:rPr lang="zh-CN" altLang="en-US" sz="1400"/>
              <a:t>工程，引入对应的起步依赖（</a:t>
            </a:r>
            <a:r>
              <a:rPr lang="en-US" altLang="zh-CN" sz="1400"/>
              <a:t>web</a:t>
            </a:r>
            <a:r>
              <a:rPr lang="zh-CN" altLang="en-US" sz="1400"/>
              <a:t>、</a:t>
            </a:r>
            <a:r>
              <a:rPr lang="en-US" altLang="zh-CN" sz="1400"/>
              <a:t>mybatis</a:t>
            </a:r>
            <a:r>
              <a:rPr lang="zh-CN" altLang="en-US" sz="1400"/>
              <a:t>、</a:t>
            </a:r>
            <a:r>
              <a:rPr lang="en-US" altLang="zh-CN" sz="1400"/>
              <a:t>mysql</a:t>
            </a:r>
            <a:r>
              <a:rPr lang="zh-CN" altLang="en-US" sz="1400"/>
              <a:t>驱动、</a:t>
            </a:r>
            <a:r>
              <a:rPr lang="en-US" altLang="zh-CN" sz="1400"/>
              <a:t>lombok</a:t>
            </a:r>
            <a:r>
              <a:rPr lang="zh-CN" altLang="en-US" sz="1400"/>
              <a:t>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配置文件</a:t>
            </a:r>
            <a:r>
              <a:rPr lang="en-US" altLang="zh-CN" sz="1400"/>
              <a:t>application.properties</a:t>
            </a:r>
            <a:r>
              <a:rPr lang="zh-CN" altLang="en-US" sz="1400"/>
              <a:t>中引入</a:t>
            </a:r>
            <a:r>
              <a:rPr lang="en-US" altLang="zh-CN" sz="1400"/>
              <a:t>mybatis</a:t>
            </a:r>
            <a:r>
              <a:rPr lang="zh-CN" altLang="en-US" sz="1400"/>
              <a:t>的配置信息，准备对应的实体类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准备对应的</a:t>
            </a:r>
            <a:r>
              <a:rPr lang="en-US" altLang="zh-CN" sz="1400"/>
              <a:t>Mapper</a:t>
            </a:r>
            <a:r>
              <a:rPr lang="zh-CN" altLang="en-US" sz="1400"/>
              <a:t>、</a:t>
            </a:r>
            <a:r>
              <a:rPr lang="en-US" altLang="zh-CN" sz="1400"/>
              <a:t>Service(</a:t>
            </a:r>
            <a:r>
              <a:rPr lang="zh-CN" altLang="en-US" sz="1400"/>
              <a:t>接口、实现类</a:t>
            </a:r>
            <a:r>
              <a:rPr lang="en-US" altLang="zh-CN" sz="1400"/>
              <a:t>)</a:t>
            </a:r>
            <a:r>
              <a:rPr lang="zh-CN" altLang="en-US" sz="1400"/>
              <a:t>、</a:t>
            </a:r>
            <a:r>
              <a:rPr lang="en-US" altLang="zh-CN" sz="1400"/>
              <a:t>Controller</a:t>
            </a:r>
            <a:r>
              <a:rPr lang="zh-CN" altLang="en-US" sz="1400"/>
              <a:t>基础结构</a:t>
            </a: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0E2BDCCB-53FB-1072-AAC4-15413568BF9E}"/>
              </a:ext>
            </a:extLst>
          </p:cNvPr>
          <p:cNvSpPr/>
          <p:nvPr/>
        </p:nvSpPr>
        <p:spPr>
          <a:xfrm>
            <a:off x="896816" y="4806986"/>
            <a:ext cx="984907" cy="163305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8EEC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前端工程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03574ED-279E-095F-37D5-CC73ED64D619}"/>
              </a:ext>
            </a:extLst>
          </p:cNvPr>
          <p:cNvGrpSpPr/>
          <p:nvPr/>
        </p:nvGrpSpPr>
        <p:grpSpPr>
          <a:xfrm>
            <a:off x="2938183" y="4806986"/>
            <a:ext cx="3135708" cy="1935488"/>
            <a:chOff x="3836377" y="4114800"/>
            <a:chExt cx="4366846" cy="2500946"/>
          </a:xfrm>
        </p:grpSpPr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19FB71A-8B41-C31E-9C36-5EFA3E74F251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125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AF4D44-431D-B5D2-8F37-0BE58A811F77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后端工程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5A3083-7ABD-D76B-C402-30F406A97D92}"/>
              </a:ext>
            </a:extLst>
          </p:cNvPr>
          <p:cNvGrpSpPr/>
          <p:nvPr/>
        </p:nvGrpSpPr>
        <p:grpSpPr>
          <a:xfrm>
            <a:off x="6912107" y="4868899"/>
            <a:ext cx="1312585" cy="1722855"/>
            <a:chOff x="9370538" y="4194800"/>
            <a:chExt cx="1827931" cy="2226193"/>
          </a:xfrm>
        </p:grpSpPr>
        <p:pic>
          <p:nvPicPr>
            <p:cNvPr id="7" name="图形 6" descr="数据库 纯色填充">
              <a:extLst>
                <a:ext uri="{FF2B5EF4-FFF2-40B4-BE49-F238E27FC236}">
                  <a16:creationId xmlns:a16="http://schemas.microsoft.com/office/drawing/2014/main" id="{BC3F7C1B-BA67-6635-0CD5-5DDA3161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0538" y="4194800"/>
              <a:ext cx="1827931" cy="1827931"/>
            </a:xfrm>
            <a:prstGeom prst="rect">
              <a:avLst/>
            </a:prstGeom>
            <a:effectLst/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62C8CA-F4A9-15C5-5CDE-61BBB11662B7}"/>
                </a:ext>
              </a:extLst>
            </p:cNvPr>
            <p:cNvSpPr txBox="1"/>
            <p:nvPr/>
          </p:nvSpPr>
          <p:spPr>
            <a:xfrm>
              <a:off x="9674469" y="5884106"/>
              <a:ext cx="1381326" cy="536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A61B0DEE-2486-9A40-8753-3146EA0F6365}"/>
              </a:ext>
            </a:extLst>
          </p:cNvPr>
          <p:cNvSpPr/>
          <p:nvPr/>
        </p:nvSpPr>
        <p:spPr>
          <a:xfrm>
            <a:off x="8025817" y="5297574"/>
            <a:ext cx="397751" cy="278645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dept</a:t>
            </a:r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流程图: 文档 17">
            <a:extLst>
              <a:ext uri="{FF2B5EF4-FFF2-40B4-BE49-F238E27FC236}">
                <a16:creationId xmlns:a16="http://schemas.microsoft.com/office/drawing/2014/main" id="{48D0EF9F-FE1B-315B-A739-8F233E5229BE}"/>
              </a:ext>
            </a:extLst>
          </p:cNvPr>
          <p:cNvSpPr/>
          <p:nvPr/>
        </p:nvSpPr>
        <p:spPr>
          <a:xfrm>
            <a:off x="8025817" y="5651234"/>
            <a:ext cx="397751" cy="278645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DF2E74B8-DEA3-E596-5BE5-655547FC73EB}"/>
              </a:ext>
            </a:extLst>
          </p:cNvPr>
          <p:cNvSpPr/>
          <p:nvPr/>
        </p:nvSpPr>
        <p:spPr>
          <a:xfrm>
            <a:off x="5201047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endParaRPr lang="zh-CN" altLang="en-US" sz="10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1663BE83-68B3-958C-3848-CFACD19D39B7}"/>
              </a:ext>
            </a:extLst>
          </p:cNvPr>
          <p:cNvSpPr/>
          <p:nvPr/>
        </p:nvSpPr>
        <p:spPr>
          <a:xfrm>
            <a:off x="4207196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zh-CN" altLang="en-US" sz="10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5C48D73F-229B-E05F-2FE2-94D1FF38A5A6}"/>
              </a:ext>
            </a:extLst>
          </p:cNvPr>
          <p:cNvSpPr/>
          <p:nvPr/>
        </p:nvSpPr>
        <p:spPr>
          <a:xfrm>
            <a:off x="3213344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zh-CN" altLang="en-US" sz="9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243D410-EC3B-4358-5B20-0D0A1547D6A7}"/>
              </a:ext>
            </a:extLst>
          </p:cNvPr>
          <p:cNvCxnSpPr>
            <a:cxnSpLocks/>
          </p:cNvCxnSpPr>
          <p:nvPr/>
        </p:nvCxnSpPr>
        <p:spPr>
          <a:xfrm>
            <a:off x="1913289" y="5297574"/>
            <a:ext cx="100384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1A9DF09-E6AA-1D71-D621-F7AAC946ACA7}"/>
              </a:ext>
            </a:extLst>
          </p:cNvPr>
          <p:cNvCxnSpPr>
            <a:cxnSpLocks/>
          </p:cNvCxnSpPr>
          <p:nvPr/>
        </p:nvCxnSpPr>
        <p:spPr>
          <a:xfrm flipH="1">
            <a:off x="1913289" y="5929877"/>
            <a:ext cx="98490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3703795-5B4B-7242-B723-C986DD631591}"/>
              </a:ext>
            </a:extLst>
          </p:cNvPr>
          <p:cNvCxnSpPr/>
          <p:nvPr/>
        </p:nvCxnSpPr>
        <p:spPr>
          <a:xfrm>
            <a:off x="6105459" y="5623512"/>
            <a:ext cx="105646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889666C-1F5C-EE41-7883-90A44828E268}"/>
              </a:ext>
            </a:extLst>
          </p:cNvPr>
          <p:cNvGrpSpPr/>
          <p:nvPr/>
        </p:nvGrpSpPr>
        <p:grpSpPr>
          <a:xfrm>
            <a:off x="5665501" y="5418518"/>
            <a:ext cx="431528" cy="513147"/>
            <a:chOff x="7649965" y="3242887"/>
            <a:chExt cx="1420712" cy="156755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38E5E74-3422-208F-572D-973E7F538533}"/>
                </a:ext>
              </a:extLst>
            </p:cNvPr>
            <p:cNvSpPr txBox="1"/>
            <p:nvPr/>
          </p:nvSpPr>
          <p:spPr>
            <a:xfrm>
              <a:off x="7649965" y="4293334"/>
              <a:ext cx="1420712" cy="517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BBCFCCC-E883-1C6D-29F2-F40F5E0B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BE08706D-F5BA-8234-6EC2-500EC52B67C1}"/>
              </a:ext>
            </a:extLst>
          </p:cNvPr>
          <p:cNvSpPr/>
          <p:nvPr/>
        </p:nvSpPr>
        <p:spPr>
          <a:xfrm>
            <a:off x="3383464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endParaRPr lang="zh-CN" altLang="en-US" sz="9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B65C0418-E99A-DD43-CF34-74E32A61F0EF}"/>
              </a:ext>
            </a:extLst>
          </p:cNvPr>
          <p:cNvSpPr/>
          <p:nvPr/>
        </p:nvSpPr>
        <p:spPr>
          <a:xfrm>
            <a:off x="3989326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mybatis</a:t>
            </a:r>
            <a:endParaRPr lang="zh-CN" altLang="en-US" sz="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833951E0-4179-ABFE-DA46-6148DA207FF2}"/>
              </a:ext>
            </a:extLst>
          </p:cNvPr>
          <p:cNvSpPr/>
          <p:nvPr/>
        </p:nvSpPr>
        <p:spPr>
          <a:xfrm>
            <a:off x="4595187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8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驱动</a:t>
            </a: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D0C594EB-1FC0-6645-E3E5-161CD39986A0}"/>
              </a:ext>
            </a:extLst>
          </p:cNvPr>
          <p:cNvSpPr/>
          <p:nvPr/>
        </p:nvSpPr>
        <p:spPr>
          <a:xfrm>
            <a:off x="5201047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lombok</a:t>
            </a:r>
            <a:endParaRPr lang="zh-CN" altLang="en-US" sz="7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AFF6104-EFB5-8424-983D-A42F91B94286}"/>
              </a:ext>
            </a:extLst>
          </p:cNvPr>
          <p:cNvSpPr txBox="1"/>
          <p:nvPr/>
        </p:nvSpPr>
        <p:spPr>
          <a:xfrm>
            <a:off x="4448682" y="6470178"/>
            <a:ext cx="991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(springboot)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19F4FF-F610-B601-0167-40D1EF6D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50" y="1215469"/>
            <a:ext cx="3201654" cy="5325601"/>
          </a:xfrm>
          <a:prstGeom prst="roundRect">
            <a:avLst>
              <a:gd name="adj" fmla="val 252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09BF32-5776-4374-7F12-DC3D2C55B5DB}"/>
              </a:ext>
            </a:extLst>
          </p:cNvPr>
          <p:cNvSpPr txBox="1"/>
          <p:nvPr/>
        </p:nvSpPr>
        <p:spPr>
          <a:xfrm>
            <a:off x="7949640" y="1898264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AD54EF-EEAF-ECCF-C05C-7A36267F8103}"/>
              </a:ext>
            </a:extLst>
          </p:cNvPr>
          <p:cNvSpPr txBox="1"/>
          <p:nvPr/>
        </p:nvSpPr>
        <p:spPr>
          <a:xfrm>
            <a:off x="6454389" y="2621022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60EBD6-B1B9-9604-28B1-EFC097829EC1}"/>
              </a:ext>
            </a:extLst>
          </p:cNvPr>
          <p:cNvSpPr/>
          <p:nvPr/>
        </p:nvSpPr>
        <p:spPr>
          <a:xfrm>
            <a:off x="8615750" y="2210543"/>
            <a:ext cx="3201654" cy="603682"/>
          </a:xfrm>
          <a:prstGeom prst="rect">
            <a:avLst/>
          </a:prstGeom>
          <a:solidFill>
            <a:srgbClr val="E46C0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DE489A-E177-6876-E63C-224E345359E1}"/>
              </a:ext>
            </a:extLst>
          </p:cNvPr>
          <p:cNvSpPr/>
          <p:nvPr/>
        </p:nvSpPr>
        <p:spPr>
          <a:xfrm>
            <a:off x="8615750" y="2827062"/>
            <a:ext cx="3201654" cy="555316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01D2B6-829A-3A03-5627-45972AB3B32A}"/>
              </a:ext>
            </a:extLst>
          </p:cNvPr>
          <p:cNvSpPr/>
          <p:nvPr/>
        </p:nvSpPr>
        <p:spPr>
          <a:xfrm>
            <a:off x="8615750" y="3998142"/>
            <a:ext cx="3201654" cy="1180682"/>
          </a:xfrm>
          <a:prstGeom prst="rect">
            <a:avLst/>
          </a:prstGeom>
          <a:solidFill>
            <a:srgbClr val="A144A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3C3F14-1BE0-DC6F-43C4-70B856D7577B}"/>
              </a:ext>
            </a:extLst>
          </p:cNvPr>
          <p:cNvSpPr/>
          <p:nvPr/>
        </p:nvSpPr>
        <p:spPr>
          <a:xfrm>
            <a:off x="8615750" y="3390406"/>
            <a:ext cx="3201654" cy="598857"/>
          </a:xfrm>
          <a:prstGeom prst="rect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36B3F1-CA29-36C9-E48B-1534FC48A7B3}"/>
              </a:ext>
            </a:extLst>
          </p:cNvPr>
          <p:cNvSpPr txBox="1"/>
          <p:nvPr/>
        </p:nvSpPr>
        <p:spPr>
          <a:xfrm>
            <a:off x="7475712" y="2240285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导入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5BAE9BC-08EA-9223-6917-32066F1BF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918"/>
          <a:stretch/>
        </p:blipFill>
        <p:spPr>
          <a:xfrm>
            <a:off x="6384680" y="2901388"/>
            <a:ext cx="2078070" cy="2087970"/>
          </a:xfrm>
          <a:prstGeom prst="roundRect">
            <a:avLst>
              <a:gd name="adj" fmla="val 439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ACCE74D-021E-2D21-102D-7B618444484E}"/>
              </a:ext>
            </a:extLst>
          </p:cNvPr>
          <p:cNvSpPr txBox="1"/>
          <p:nvPr/>
        </p:nvSpPr>
        <p:spPr>
          <a:xfrm>
            <a:off x="10600725" y="2175308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01484A3-34C1-4D38-795C-3DD97C337D72}"/>
              </a:ext>
            </a:extLst>
          </p:cNvPr>
          <p:cNvSpPr txBox="1"/>
          <p:nvPr/>
        </p:nvSpPr>
        <p:spPr>
          <a:xfrm>
            <a:off x="10600725" y="2804230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@Mapper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B1FC231-AF52-451C-FD26-28CA76644CE3}"/>
              </a:ext>
            </a:extLst>
          </p:cNvPr>
          <p:cNvSpPr txBox="1"/>
          <p:nvPr/>
        </p:nvSpPr>
        <p:spPr>
          <a:xfrm>
            <a:off x="10601377" y="4181142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@Service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24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/>
              <a:t>需求 </a:t>
            </a:r>
            <a:r>
              <a:rPr lang="en-US" altLang="zh-CN"/>
              <a:t>&amp; </a:t>
            </a:r>
            <a:r>
              <a:rPr lang="zh-CN" altLang="en-US"/>
              <a:t>环境搭建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开发规范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2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zh-CN" altLang="en-US"/>
              <a:t>案例基于当前最为主流的前后端分离模式进行开发。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470E4EF-5984-4136-BE7F-32BE52D0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17" y="4920329"/>
            <a:ext cx="1483811" cy="1123237"/>
          </a:xfrm>
          <a:prstGeom prst="rect">
            <a:avLst/>
          </a:prstGeom>
        </p:spPr>
      </p:pic>
      <p:pic>
        <p:nvPicPr>
          <p:cNvPr id="40" name="图片 39" descr="蓝色的标志&#10;&#10;描述已自动生成">
            <a:extLst>
              <a:ext uri="{FF2B5EF4-FFF2-40B4-BE49-F238E27FC236}">
                <a16:creationId xmlns:a16="http://schemas.microsoft.com/office/drawing/2014/main" id="{A99FA938-C676-AA9C-FB36-A141B6DC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E11DC08-34CB-BFCD-0381-A365BC71D17C}"/>
              </a:ext>
            </a:extLst>
          </p:cNvPr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CD630817-4F3C-33A9-6E58-5B87A60677B2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C91372A6-187F-BD17-79C0-2B8D0111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DBB999E-0928-495F-1C51-A1BE82FA80C9}"/>
              </a:ext>
            </a:extLst>
          </p:cNvPr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13D0BB51-9513-BCC7-FF2E-7CDADFB0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0BA2F8B6-2F76-E207-F7BD-4CC6E2FEA4D0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59" name="流程图: 多文档 58">
            <a:extLst>
              <a:ext uri="{FF2B5EF4-FFF2-40B4-BE49-F238E27FC236}">
                <a16:creationId xmlns:a16="http://schemas.microsoft.com/office/drawing/2014/main" id="{7CB9111E-980E-B5E2-E3A3-5DD09AA19A62}"/>
              </a:ext>
            </a:extLst>
          </p:cNvPr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AC2F6DC-3568-1AC4-866D-6639DEE0C540}"/>
              </a:ext>
            </a:extLst>
          </p:cNvPr>
          <p:cNvCxnSpPr>
            <a:cxnSpLocks/>
          </p:cNvCxnSpPr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FB9B670-0DFF-88B8-5690-6EB73AA4716B}"/>
              </a:ext>
            </a:extLst>
          </p:cNvPr>
          <p:cNvCxnSpPr>
            <a:cxnSpLocks/>
          </p:cNvCxnSpPr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378EE6E-62F2-A4D6-0E4E-9261D38DFCCD}"/>
              </a:ext>
            </a:extLst>
          </p:cNvPr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F95589EA-5282-D8E4-9A63-6CB7A984DDFA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27744C5-B89F-A374-9E92-693B9C956012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9718F39-F89F-BA12-E7E6-4CAC52B849E6}"/>
              </a:ext>
            </a:extLst>
          </p:cNvPr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C873DE27-A2C4-D422-4D47-600245151B2A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8E5C8EF-3696-190C-2BD2-E117117747C2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B38D7948-608C-A6D6-6DF2-C491696D02D1}"/>
              </a:ext>
            </a:extLst>
          </p:cNvPr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47DE20E-5868-EFB4-BF38-359F5B0A06BD}"/>
              </a:ext>
            </a:extLst>
          </p:cNvPr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矩形: 对角圆角 73">
            <a:extLst>
              <a:ext uri="{FF2B5EF4-FFF2-40B4-BE49-F238E27FC236}">
                <a16:creationId xmlns:a16="http://schemas.microsoft.com/office/drawing/2014/main" id="{A26DD53B-8FB3-4FAB-3F84-A5FB22C4A100}"/>
              </a:ext>
            </a:extLst>
          </p:cNvPr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04098C0-EC27-0507-FB8D-FDD716C905A7}"/>
              </a:ext>
            </a:extLst>
          </p:cNvPr>
          <p:cNvCxnSpPr>
            <a:cxnSpLocks/>
          </p:cNvCxnSpPr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FF15C2E-7574-AC88-4C9C-FEAE9034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196" y="6098999"/>
            <a:ext cx="645665" cy="4622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4AD181-0D5D-4EBA-F397-9E3859632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091" y="6183608"/>
            <a:ext cx="1150684" cy="276747"/>
          </a:xfrm>
          <a:prstGeom prst="rect">
            <a:avLst/>
          </a:prstGeom>
        </p:spPr>
      </p:pic>
      <p:sp>
        <p:nvSpPr>
          <p:cNvPr id="6" name="!!文本框 5">
            <a:extLst>
              <a:ext uri="{FF2B5EF4-FFF2-40B4-BE49-F238E27FC236}">
                <a16:creationId xmlns:a16="http://schemas.microsoft.com/office/drawing/2014/main" id="{76EC00AF-B6D3-6829-2F79-D68CBD4C2FD8}"/>
              </a:ext>
            </a:extLst>
          </p:cNvPr>
          <p:cNvSpPr txBox="1"/>
          <p:nvPr/>
        </p:nvSpPr>
        <p:spPr>
          <a:xfrm>
            <a:off x="5685348" y="5404995"/>
            <a:ext cx="79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endParaRPr lang="zh-CN" altLang="en-US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3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2" grpId="0"/>
      <p:bldP spid="73" grpId="0"/>
      <p:bldP spid="7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REST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（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REpresentational State 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libaba PuHuiTi B"/>
                <a:ea typeface="Optima-Regular"/>
              </a:rPr>
              <a:t>Transfer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），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表述性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状态转换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，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它是一种软件架构风格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C53D68-E6F5-3660-609C-BF642EDEB311}"/>
              </a:ext>
            </a:extLst>
          </p:cNvPr>
          <p:cNvGrpSpPr/>
          <p:nvPr/>
        </p:nvGrpSpPr>
        <p:grpSpPr>
          <a:xfrm>
            <a:off x="994967" y="2212420"/>
            <a:ext cx="10578443" cy="1693249"/>
            <a:chOff x="994967" y="2141396"/>
            <a:chExt cx="10578443" cy="169324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E97654-EE4D-AF77-1EAC-16FC8E38E7C5}"/>
                </a:ext>
              </a:extLst>
            </p:cNvPr>
            <p:cNvGrpSpPr/>
            <p:nvPr/>
          </p:nvGrpSpPr>
          <p:grpSpPr>
            <a:xfrm>
              <a:off x="994967" y="2141396"/>
              <a:ext cx="10578443" cy="1693249"/>
              <a:chOff x="806778" y="1685855"/>
              <a:chExt cx="10578443" cy="1693249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6465553C-FA10-D43B-D988-81C64D1E24B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http://localhost:8080/user/getById?id=1  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http://localhost:8080/user/saveUser      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：新增用户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http://localhost:8080/user/updateUser   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http://localhost:8080/user/deleteUser?id=1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1F445F5-1DA6-4038-A92B-A350C0CF49E1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355040" cy="372853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传统风格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Shape 2374">
              <a:extLst>
                <a:ext uri="{FF2B5EF4-FFF2-40B4-BE49-F238E27FC236}">
                  <a16:creationId xmlns:a16="http://schemas.microsoft.com/office/drawing/2014/main" id="{6E21512A-6426-156D-4242-12C291044567}"/>
                </a:ext>
              </a:extLst>
            </p:cNvPr>
            <p:cNvSpPr/>
            <p:nvPr/>
          </p:nvSpPr>
          <p:spPr>
            <a:xfrm>
              <a:off x="1229023" y="2176297"/>
              <a:ext cx="228196" cy="27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7200" y="20618"/>
                  </a:lnTo>
                  <a:lnTo>
                    <a:pt x="72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6000" y="20618"/>
                  </a:moveTo>
                  <a:lnTo>
                    <a:pt x="3600" y="20618"/>
                  </a:lnTo>
                  <a:cubicBezTo>
                    <a:pt x="2937" y="20618"/>
                    <a:pt x="2400" y="20179"/>
                    <a:pt x="2400" y="19636"/>
                  </a:cubicBezTo>
                  <a:lnTo>
                    <a:pt x="2400" y="18655"/>
                  </a:lnTo>
                  <a:lnTo>
                    <a:pt x="3000" y="18655"/>
                  </a:lnTo>
                  <a:cubicBezTo>
                    <a:pt x="3332" y="18655"/>
                    <a:pt x="3600" y="18435"/>
                    <a:pt x="3600" y="18164"/>
                  </a:cubicBezTo>
                  <a:cubicBezTo>
                    <a:pt x="3600" y="17893"/>
                    <a:pt x="3332" y="17673"/>
                    <a:pt x="3000" y="17673"/>
                  </a:cubicBezTo>
                  <a:lnTo>
                    <a:pt x="2400" y="17673"/>
                  </a:lnTo>
                  <a:lnTo>
                    <a:pt x="2400" y="15709"/>
                  </a:lnTo>
                  <a:lnTo>
                    <a:pt x="3000" y="15709"/>
                  </a:lnTo>
                  <a:cubicBezTo>
                    <a:pt x="3332" y="15709"/>
                    <a:pt x="3600" y="15490"/>
                    <a:pt x="3600" y="15218"/>
                  </a:cubicBezTo>
                  <a:cubicBezTo>
                    <a:pt x="3600" y="14947"/>
                    <a:pt x="3332" y="14727"/>
                    <a:pt x="3000" y="14727"/>
                  </a:cubicBezTo>
                  <a:lnTo>
                    <a:pt x="2400" y="14727"/>
                  </a:lnTo>
                  <a:lnTo>
                    <a:pt x="2400" y="12764"/>
                  </a:lnTo>
                  <a:lnTo>
                    <a:pt x="3000" y="12764"/>
                  </a:lnTo>
                  <a:cubicBezTo>
                    <a:pt x="3332" y="12764"/>
                    <a:pt x="3600" y="12544"/>
                    <a:pt x="3600" y="12273"/>
                  </a:cubicBezTo>
                  <a:cubicBezTo>
                    <a:pt x="3600" y="12002"/>
                    <a:pt x="3332" y="11782"/>
                    <a:pt x="3000" y="11782"/>
                  </a:cubicBezTo>
                  <a:lnTo>
                    <a:pt x="2400" y="11782"/>
                  </a:lnTo>
                  <a:lnTo>
                    <a:pt x="2400" y="9818"/>
                  </a:lnTo>
                  <a:lnTo>
                    <a:pt x="3000" y="9818"/>
                  </a:lnTo>
                  <a:cubicBezTo>
                    <a:pt x="3332" y="9818"/>
                    <a:pt x="3600" y="9599"/>
                    <a:pt x="3600" y="9327"/>
                  </a:cubicBezTo>
                  <a:cubicBezTo>
                    <a:pt x="3600" y="9056"/>
                    <a:pt x="3332" y="8836"/>
                    <a:pt x="3000" y="8836"/>
                  </a:cubicBezTo>
                  <a:lnTo>
                    <a:pt x="2400" y="8836"/>
                  </a:lnTo>
                  <a:lnTo>
                    <a:pt x="2400" y="6873"/>
                  </a:lnTo>
                  <a:lnTo>
                    <a:pt x="3000" y="6873"/>
                  </a:lnTo>
                  <a:cubicBezTo>
                    <a:pt x="3332" y="6873"/>
                    <a:pt x="3600" y="6653"/>
                    <a:pt x="3600" y="6382"/>
                  </a:cubicBezTo>
                  <a:cubicBezTo>
                    <a:pt x="3600" y="6111"/>
                    <a:pt x="3332" y="5891"/>
                    <a:pt x="3000" y="5891"/>
                  </a:cubicBezTo>
                  <a:lnTo>
                    <a:pt x="2400" y="5891"/>
                  </a:lnTo>
                  <a:lnTo>
                    <a:pt x="2400" y="3927"/>
                  </a:lnTo>
                  <a:lnTo>
                    <a:pt x="3000" y="3927"/>
                  </a:lnTo>
                  <a:cubicBezTo>
                    <a:pt x="3332" y="3927"/>
                    <a:pt x="3600" y="3708"/>
                    <a:pt x="3600" y="3436"/>
                  </a:cubicBezTo>
                  <a:cubicBezTo>
                    <a:pt x="3600" y="3166"/>
                    <a:pt x="3332" y="2945"/>
                    <a:pt x="3000" y="2945"/>
                  </a:cubicBezTo>
                  <a:lnTo>
                    <a:pt x="2400" y="2945"/>
                  </a:lnTo>
                  <a:lnTo>
                    <a:pt x="2400" y="1964"/>
                  </a:lnTo>
                  <a:cubicBezTo>
                    <a:pt x="2400" y="1422"/>
                    <a:pt x="2937" y="982"/>
                    <a:pt x="3600" y="982"/>
                  </a:cubicBezTo>
                  <a:lnTo>
                    <a:pt x="6000" y="982"/>
                  </a:lnTo>
                  <a:cubicBezTo>
                    <a:pt x="6000" y="982"/>
                    <a:pt x="6000" y="20618"/>
                    <a:pt x="6000" y="20618"/>
                  </a:cubicBezTo>
                  <a:close/>
                  <a:moveTo>
                    <a:pt x="19200" y="0"/>
                  </a:moveTo>
                  <a:lnTo>
                    <a:pt x="3600" y="0"/>
                  </a:lnTo>
                  <a:cubicBezTo>
                    <a:pt x="2275" y="0"/>
                    <a:pt x="1200" y="879"/>
                    <a:pt x="1200" y="1964"/>
                  </a:cubicBezTo>
                  <a:lnTo>
                    <a:pt x="1200" y="2945"/>
                  </a:lnTo>
                  <a:lnTo>
                    <a:pt x="600" y="2945"/>
                  </a:lnTo>
                  <a:cubicBezTo>
                    <a:pt x="268" y="2945"/>
                    <a:pt x="0" y="3166"/>
                    <a:pt x="0" y="3436"/>
                  </a:cubicBezTo>
                  <a:cubicBezTo>
                    <a:pt x="0" y="3708"/>
                    <a:pt x="268" y="3927"/>
                    <a:pt x="600" y="3927"/>
                  </a:cubicBezTo>
                  <a:lnTo>
                    <a:pt x="1200" y="3927"/>
                  </a:lnTo>
                  <a:lnTo>
                    <a:pt x="1200" y="5891"/>
                  </a:lnTo>
                  <a:lnTo>
                    <a:pt x="600" y="5891"/>
                  </a:lnTo>
                  <a:cubicBezTo>
                    <a:pt x="268" y="5891"/>
                    <a:pt x="0" y="6111"/>
                    <a:pt x="0" y="6382"/>
                  </a:cubicBezTo>
                  <a:cubicBezTo>
                    <a:pt x="0" y="6653"/>
                    <a:pt x="268" y="6873"/>
                    <a:pt x="600" y="6873"/>
                  </a:cubicBezTo>
                  <a:lnTo>
                    <a:pt x="1200" y="6873"/>
                  </a:lnTo>
                  <a:lnTo>
                    <a:pt x="1200" y="8836"/>
                  </a:lnTo>
                  <a:lnTo>
                    <a:pt x="600" y="8836"/>
                  </a:lnTo>
                  <a:cubicBezTo>
                    <a:pt x="268" y="8836"/>
                    <a:pt x="0" y="9056"/>
                    <a:pt x="0" y="9327"/>
                  </a:cubicBezTo>
                  <a:cubicBezTo>
                    <a:pt x="0" y="9599"/>
                    <a:pt x="268" y="9818"/>
                    <a:pt x="600" y="9818"/>
                  </a:cubicBezTo>
                  <a:lnTo>
                    <a:pt x="1200" y="9818"/>
                  </a:lnTo>
                  <a:lnTo>
                    <a:pt x="1200" y="11782"/>
                  </a:lnTo>
                  <a:lnTo>
                    <a:pt x="600" y="11782"/>
                  </a:lnTo>
                  <a:cubicBezTo>
                    <a:pt x="268" y="11782"/>
                    <a:pt x="0" y="12002"/>
                    <a:pt x="0" y="12273"/>
                  </a:cubicBezTo>
                  <a:cubicBezTo>
                    <a:pt x="0" y="12544"/>
                    <a:pt x="268" y="12764"/>
                    <a:pt x="600" y="12764"/>
                  </a:cubicBezTo>
                  <a:lnTo>
                    <a:pt x="1200" y="12764"/>
                  </a:lnTo>
                  <a:lnTo>
                    <a:pt x="1200" y="14727"/>
                  </a:lnTo>
                  <a:lnTo>
                    <a:pt x="600" y="14727"/>
                  </a:lnTo>
                  <a:cubicBezTo>
                    <a:pt x="268" y="14727"/>
                    <a:pt x="0" y="14947"/>
                    <a:pt x="0" y="15218"/>
                  </a:cubicBezTo>
                  <a:cubicBezTo>
                    <a:pt x="0" y="15490"/>
                    <a:pt x="268" y="15709"/>
                    <a:pt x="600" y="15709"/>
                  </a:cubicBezTo>
                  <a:lnTo>
                    <a:pt x="1200" y="15709"/>
                  </a:lnTo>
                  <a:lnTo>
                    <a:pt x="1200" y="17673"/>
                  </a:lnTo>
                  <a:lnTo>
                    <a:pt x="600" y="17673"/>
                  </a:lnTo>
                  <a:cubicBezTo>
                    <a:pt x="268" y="17673"/>
                    <a:pt x="0" y="17893"/>
                    <a:pt x="0" y="18164"/>
                  </a:cubicBezTo>
                  <a:cubicBezTo>
                    <a:pt x="0" y="18435"/>
                    <a:pt x="268" y="18655"/>
                    <a:pt x="600" y="18655"/>
                  </a:cubicBezTo>
                  <a:lnTo>
                    <a:pt x="1200" y="18655"/>
                  </a:lnTo>
                  <a:lnTo>
                    <a:pt x="1200" y="19636"/>
                  </a:lnTo>
                  <a:cubicBezTo>
                    <a:pt x="1200" y="20721"/>
                    <a:pt x="2275" y="21600"/>
                    <a:pt x="36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DBBD1F0-DC46-59E9-3B65-957334B23DC7}"/>
              </a:ext>
            </a:extLst>
          </p:cNvPr>
          <p:cNvGrpSpPr/>
          <p:nvPr/>
        </p:nvGrpSpPr>
        <p:grpSpPr>
          <a:xfrm>
            <a:off x="994967" y="4465735"/>
            <a:ext cx="10578443" cy="1693249"/>
            <a:chOff x="994967" y="4465735"/>
            <a:chExt cx="10578443" cy="169324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B3B1BBE-6898-49D4-7D73-FFB7547AB73E}"/>
                </a:ext>
              </a:extLst>
            </p:cNvPr>
            <p:cNvGrpSpPr/>
            <p:nvPr/>
          </p:nvGrpSpPr>
          <p:grpSpPr>
            <a:xfrm>
              <a:off x="994967" y="4465735"/>
              <a:ext cx="10578443" cy="1693249"/>
              <a:chOff x="806778" y="1685855"/>
              <a:chExt cx="10578443" cy="1693249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A0FB1E1B-1BBD-A5D1-5B20-6218C48CD9A9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新增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PUT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DELETE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矩形: 对角圆角 16">
                <a:extLst>
                  <a:ext uri="{FF2B5EF4-FFF2-40B4-BE49-F238E27FC236}">
                    <a16:creationId xmlns:a16="http://schemas.microsoft.com/office/drawing/2014/main" id="{C8947BD8-3FEC-EF25-01B5-2295D8EF89BF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55041" cy="389730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REST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75">
              <a:extLst>
                <a:ext uri="{FF2B5EF4-FFF2-40B4-BE49-F238E27FC236}">
                  <a16:creationId xmlns:a16="http://schemas.microsoft.com/office/drawing/2014/main" id="{5A31BFB9-91B6-B498-3452-9F9D5083DD5A}"/>
                </a:ext>
              </a:extLst>
            </p:cNvPr>
            <p:cNvSpPr/>
            <p:nvPr/>
          </p:nvSpPr>
          <p:spPr>
            <a:xfrm>
              <a:off x="1210734" y="4500636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857B28DF-99B1-4644-55C0-BF199426E16F}"/>
              </a:ext>
            </a:extLst>
          </p:cNvPr>
          <p:cNvSpPr/>
          <p:nvPr/>
        </p:nvSpPr>
        <p:spPr>
          <a:xfrm>
            <a:off x="9717892" y="5715015"/>
            <a:ext cx="1864310" cy="452761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简洁、规范、优雅</a:t>
            </a:r>
          </a:p>
        </p:txBody>
      </p:sp>
      <p:sp>
        <p:nvSpPr>
          <p:cNvPr id="6" name="!!文本框 5">
            <a:extLst>
              <a:ext uri="{FF2B5EF4-FFF2-40B4-BE49-F238E27FC236}">
                <a16:creationId xmlns:a16="http://schemas.microsoft.com/office/drawing/2014/main" id="{1A8ACB87-E121-44FB-07AD-11ED373C7081}"/>
              </a:ext>
            </a:extLst>
          </p:cNvPr>
          <p:cNvSpPr txBox="1"/>
          <p:nvPr/>
        </p:nvSpPr>
        <p:spPr>
          <a:xfrm>
            <a:off x="1815611" y="1064139"/>
            <a:ext cx="1050682" cy="400110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5pPr>
            <a:lvl6pPr marL="609585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6pPr>
            <a:lvl7pPr marL="1219170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7pPr>
            <a:lvl8pPr marL="1828754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8pPr>
            <a:lvl9pPr marL="2438339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Restful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4FBE70-AEF0-375D-5800-E7B91551D19E}"/>
              </a:ext>
            </a:extLst>
          </p:cNvPr>
          <p:cNvSpPr txBox="1"/>
          <p:nvPr/>
        </p:nvSpPr>
        <p:spPr>
          <a:xfrm>
            <a:off x="8404082" y="4613322"/>
            <a:ext cx="316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URL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定位资源</a:t>
            </a:r>
            <a:endParaRPr lang="en-US" altLang="zh-CN" sz="280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HTTP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动词描述操作</a:t>
            </a:r>
            <a:endParaRPr lang="zh-CN" altLang="en-US" sz="2800" dirty="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01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REST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（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Representational State 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libaba PuHuiTi B"/>
                <a:ea typeface="Optima-Regular"/>
              </a:rPr>
              <a:t>Transfer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），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表述性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状态转换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，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它是一种软件架构风格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DBBD1F0-DC46-59E9-3B65-957334B23DC7}"/>
              </a:ext>
            </a:extLst>
          </p:cNvPr>
          <p:cNvGrpSpPr/>
          <p:nvPr/>
        </p:nvGrpSpPr>
        <p:grpSpPr>
          <a:xfrm>
            <a:off x="1007082" y="2194020"/>
            <a:ext cx="10402599" cy="1693249"/>
            <a:chOff x="994967" y="4465735"/>
            <a:chExt cx="10402599" cy="169324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B3B1BBE-6898-49D4-7D73-FFB7547AB73E}"/>
                </a:ext>
              </a:extLst>
            </p:cNvPr>
            <p:cNvGrpSpPr/>
            <p:nvPr/>
          </p:nvGrpSpPr>
          <p:grpSpPr>
            <a:xfrm>
              <a:off x="994967" y="4465735"/>
              <a:ext cx="10402599" cy="1693249"/>
              <a:chOff x="806778" y="1685855"/>
              <a:chExt cx="10402599" cy="1693249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A0FB1E1B-1BBD-A5D1-5B20-6218C48CD9A9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0402598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新增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PUT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000" lvl="1" indent="-285750" defTabSz="4320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DELETE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矩形: 对角圆角 16">
                <a:extLst>
                  <a:ext uri="{FF2B5EF4-FFF2-40B4-BE49-F238E27FC236}">
                    <a16:creationId xmlns:a16="http://schemas.microsoft.com/office/drawing/2014/main" id="{C8947BD8-3FEC-EF25-01B5-2295D8EF89BF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418187" cy="414154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REST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75">
              <a:extLst>
                <a:ext uri="{FF2B5EF4-FFF2-40B4-BE49-F238E27FC236}">
                  <a16:creationId xmlns:a16="http://schemas.microsoft.com/office/drawing/2014/main" id="{5A31BFB9-91B6-B498-3452-9F9D5083DD5A}"/>
                </a:ext>
              </a:extLst>
            </p:cNvPr>
            <p:cNvSpPr/>
            <p:nvPr/>
          </p:nvSpPr>
          <p:spPr>
            <a:xfrm>
              <a:off x="1229022" y="4518924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857B28DF-99B1-4644-55C0-BF199426E16F}"/>
              </a:ext>
            </a:extLst>
          </p:cNvPr>
          <p:cNvSpPr/>
          <p:nvPr/>
        </p:nvSpPr>
        <p:spPr>
          <a:xfrm>
            <a:off x="9545370" y="3437683"/>
            <a:ext cx="1864310" cy="452761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简洁、规范、优雅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5907F5-35B9-0247-27B1-1B4472F76C35}"/>
              </a:ext>
            </a:extLst>
          </p:cNvPr>
          <p:cNvGrpSpPr/>
          <p:nvPr/>
        </p:nvGrpSpPr>
        <p:grpSpPr>
          <a:xfrm>
            <a:off x="951134" y="5242964"/>
            <a:ext cx="10458546" cy="1235195"/>
            <a:chOff x="1048333" y="5599087"/>
            <a:chExt cx="9988604" cy="12351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BB68907-E7A7-7A44-555B-13BC8DE866A9}"/>
                </a:ext>
              </a:extLst>
            </p:cNvPr>
            <p:cNvSpPr txBox="1"/>
            <p:nvPr/>
          </p:nvSpPr>
          <p:spPr>
            <a:xfrm>
              <a:off x="1357990" y="5952209"/>
              <a:ext cx="9646325" cy="708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REST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是风格，是约定方式，约定不是规定，可以打破。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描述模块的功能通常使用复数，也就是加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的格式来描述，表示此类资源，而非单个资源。如：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users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emps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books…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2A06E2F-4AB7-5708-472C-1FDECA180B14}"/>
                </a:ext>
              </a:extLst>
            </p:cNvPr>
            <p:cNvGrpSpPr/>
            <p:nvPr/>
          </p:nvGrpSpPr>
          <p:grpSpPr>
            <a:xfrm>
              <a:off x="1048333" y="5599087"/>
              <a:ext cx="9988604" cy="1235195"/>
              <a:chOff x="1097275" y="5693357"/>
              <a:chExt cx="9940414" cy="1235195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F1B950A3-C703-48D3-B8BD-091E78DD730D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E7218C7-34B7-EA41-54C7-ADBB0F72E9DC}"/>
                  </a:ext>
                </a:extLst>
              </p:cNvPr>
              <p:cNvSpPr/>
              <p:nvPr/>
            </p:nvSpPr>
            <p:spPr>
              <a:xfrm>
                <a:off x="1197202" y="5693357"/>
                <a:ext cx="9840487" cy="1235195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A4CB32A-2DB7-8B66-0A97-3611307937FE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sp>
        <p:nvSpPr>
          <p:cNvPr id="11" name="标题 3">
            <a:extLst>
              <a:ext uri="{FF2B5EF4-FFF2-40B4-BE49-F238E27FC236}">
                <a16:creationId xmlns:a16="http://schemas.microsoft.com/office/drawing/2014/main" id="{F7E02662-5EA7-3253-A8EF-EDD6AE99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12" name="!!文本框 5">
            <a:extLst>
              <a:ext uri="{FF2B5EF4-FFF2-40B4-BE49-F238E27FC236}">
                <a16:creationId xmlns:a16="http://schemas.microsoft.com/office/drawing/2014/main" id="{CB036713-CC51-F0A4-5055-3467AD9EE1AF}"/>
              </a:ext>
            </a:extLst>
          </p:cNvPr>
          <p:cNvSpPr txBox="1"/>
          <p:nvPr/>
        </p:nvSpPr>
        <p:spPr>
          <a:xfrm>
            <a:off x="1815611" y="1064139"/>
            <a:ext cx="1050682" cy="400110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5pPr>
            <a:lvl6pPr marL="609585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6pPr>
            <a:lvl7pPr marL="1219170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7pPr>
            <a:lvl8pPr marL="1828754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8pPr>
            <a:lvl9pPr marL="2438339" fontAlgn="base">
              <a:spcBef>
                <a:spcPct val="0"/>
              </a:spcBef>
              <a:spcAft>
                <a:spcPct val="0"/>
              </a:spcAft>
              <a:defRPr sz="3200" b="1"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Restful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724D48-FBA7-7A7F-DF82-C9E0F03B2294}"/>
              </a:ext>
            </a:extLst>
          </p:cNvPr>
          <p:cNvSpPr txBox="1"/>
          <p:nvPr/>
        </p:nvSpPr>
        <p:spPr>
          <a:xfrm>
            <a:off x="8015589" y="2359570"/>
            <a:ext cx="316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URL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定位资源</a:t>
            </a:r>
            <a:endParaRPr lang="en-US" altLang="zh-CN" sz="280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HTTP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动词描述操作</a:t>
            </a:r>
            <a:endParaRPr lang="zh-CN" altLang="en-US" sz="2800" dirty="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87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r>
              <a:rPr lang="zh-CN" altLang="en-US"/>
              <a:t>统一响应结果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7E9D4A-6D0C-8DA7-332E-ADC285E5D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前后端交互统一响应结果 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Result</a:t>
            </a:r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C0C154A-F0B6-2055-FAD1-B17C07C12FED}"/>
              </a:ext>
            </a:extLst>
          </p:cNvPr>
          <p:cNvSpPr/>
          <p:nvPr/>
        </p:nvSpPr>
        <p:spPr>
          <a:xfrm>
            <a:off x="1067017" y="2024109"/>
            <a:ext cx="5830932" cy="4754795"/>
          </a:xfrm>
          <a:prstGeom prst="roundRect">
            <a:avLst>
              <a:gd name="adj" fmla="val 247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@Data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@NoArgsConstructor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@AllArgsConstructor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code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//响应码，1 代表成功; 0 代表失败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//响应</a:t>
            </a:r>
            <a:r>
              <a:rPr lang="zh-CN" altLang="en-US" sz="1200" i="1">
                <a:solidFill>
                  <a:srgbClr val="8C8C8C"/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信息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描述字符串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Object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data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//返回的数据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//增删改 成功响应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"success"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Object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data){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//查询 成功响应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"success"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,data);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msg){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//失败响应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,msg,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6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0EF789-E25D-2A64-B59F-D2A26FF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开发流程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7FE61983-E263-F2FC-D212-7802348C182E}"/>
              </a:ext>
            </a:extLst>
          </p:cNvPr>
          <p:cNvSpPr/>
          <p:nvPr/>
        </p:nvSpPr>
        <p:spPr>
          <a:xfrm>
            <a:off x="902904" y="3434870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查看页面原型</a:t>
            </a:r>
            <a:endParaRPr lang="en-US" altLang="zh-CN" sz="1600"/>
          </a:p>
          <a:p>
            <a:pPr algn="ctr"/>
            <a:r>
              <a:rPr lang="zh-CN" altLang="en-US" sz="1600"/>
              <a:t>明确需求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34A12479-7A35-21A9-5BC0-5FD2E102BF09}"/>
              </a:ext>
            </a:extLst>
          </p:cNvPr>
          <p:cNvSpPr/>
          <p:nvPr/>
        </p:nvSpPr>
        <p:spPr>
          <a:xfrm>
            <a:off x="2685982" y="3431936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阅读接口文档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F339FDD1-2FAC-62A3-2CEA-8EAFE3042975}"/>
              </a:ext>
            </a:extLst>
          </p:cNvPr>
          <p:cNvSpPr/>
          <p:nvPr/>
        </p:nvSpPr>
        <p:spPr>
          <a:xfrm>
            <a:off x="4469060" y="3429002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思路分析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F1658FD5-324C-D1D9-181F-6FF1AF04F7B2}"/>
              </a:ext>
            </a:extLst>
          </p:cNvPr>
          <p:cNvSpPr/>
          <p:nvPr/>
        </p:nvSpPr>
        <p:spPr>
          <a:xfrm>
            <a:off x="8035216" y="3429001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接口测试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095A0A27-4A4E-CD98-2587-63DFAEC125BB}"/>
              </a:ext>
            </a:extLst>
          </p:cNvPr>
          <p:cNvSpPr/>
          <p:nvPr/>
        </p:nvSpPr>
        <p:spPr>
          <a:xfrm>
            <a:off x="9818294" y="3429000"/>
            <a:ext cx="1783077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前后端联调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5821F767-ACD7-34B0-39A7-8693DD219A1B}"/>
              </a:ext>
            </a:extLst>
          </p:cNvPr>
          <p:cNvSpPr/>
          <p:nvPr/>
        </p:nvSpPr>
        <p:spPr>
          <a:xfrm>
            <a:off x="6252138" y="3429002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接口开发</a:t>
            </a:r>
          </a:p>
        </p:txBody>
      </p:sp>
    </p:spTree>
    <p:extLst>
      <p:ext uri="{BB962C8B-B14F-4D97-AF65-F5344CB8AC3E}">
        <p14:creationId xmlns:p14="http://schemas.microsoft.com/office/powerpoint/2010/main" val="22081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5943ED-7F3F-CC45-9556-0B901F0434F1}"/>
              </a:ext>
            </a:extLst>
          </p:cNvPr>
          <p:cNvGrpSpPr/>
          <p:nvPr/>
        </p:nvGrpSpPr>
        <p:grpSpPr>
          <a:xfrm>
            <a:off x="9563214" y="2708900"/>
            <a:ext cx="1412212" cy="1583950"/>
            <a:chOff x="9923700" y="2993001"/>
            <a:chExt cx="1412212" cy="1583950"/>
          </a:xfrm>
        </p:grpSpPr>
        <p:pic>
          <p:nvPicPr>
            <p:cNvPr id="9" name="图形 8" descr="数据库 纯色填充">
              <a:extLst>
                <a:ext uri="{FF2B5EF4-FFF2-40B4-BE49-F238E27FC236}">
                  <a16:creationId xmlns:a16="http://schemas.microsoft.com/office/drawing/2014/main" id="{F91C487E-F307-5C5F-44C1-8644703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23700" y="2993001"/>
              <a:ext cx="1412212" cy="1412212"/>
            </a:xfrm>
            <a:prstGeom prst="rect">
              <a:avLst/>
            </a:prstGeom>
            <a:effectLst/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EB988A-8312-F40A-1D5A-8B06684B6CBA}"/>
                </a:ext>
              </a:extLst>
            </p:cNvPr>
            <p:cNvSpPr txBox="1"/>
            <p:nvPr/>
          </p:nvSpPr>
          <p:spPr>
            <a:xfrm>
              <a:off x="10280014" y="4299952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50FBDC8-DDC7-121B-4EF4-A19591BB6FC4}"/>
              </a:ext>
            </a:extLst>
          </p:cNvPr>
          <p:cNvGrpSpPr/>
          <p:nvPr/>
        </p:nvGrpSpPr>
        <p:grpSpPr>
          <a:xfrm>
            <a:off x="4803791" y="3039432"/>
            <a:ext cx="1693092" cy="1114919"/>
            <a:chOff x="5401669" y="3490585"/>
            <a:chExt cx="1693092" cy="111491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3F9EBC-C75F-1545-4E36-7E095ABB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116" y="3490585"/>
              <a:ext cx="880633" cy="80275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69B0C-2E1E-196E-99EE-AEA5CFA7AB89}"/>
                </a:ext>
              </a:extLst>
            </p:cNvPr>
            <p:cNvSpPr txBox="1"/>
            <p:nvPr/>
          </p:nvSpPr>
          <p:spPr>
            <a:xfrm>
              <a:off x="5401669" y="4328505"/>
              <a:ext cx="16930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8F43C9E-BD8A-117C-2892-E062C46204A1}"/>
              </a:ext>
            </a:extLst>
          </p:cNvPr>
          <p:cNvGrpSpPr/>
          <p:nvPr/>
        </p:nvGrpSpPr>
        <p:grpSpPr>
          <a:xfrm>
            <a:off x="7184884" y="2791734"/>
            <a:ext cx="1224507" cy="1362617"/>
            <a:chOff x="7782762" y="3242887"/>
            <a:chExt cx="1224507" cy="136261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E102B6-AB90-7A20-0BC9-C1DF171AA342}"/>
                </a:ext>
              </a:extLst>
            </p:cNvPr>
            <p:cNvSpPr txBox="1"/>
            <p:nvPr/>
          </p:nvSpPr>
          <p:spPr>
            <a:xfrm>
              <a:off x="7986088" y="432850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8985B2D-3E4A-A547-A27E-AFAEF07D7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pic>
        <p:nvPicPr>
          <p:cNvPr id="22" name="图片 21" descr="蓝色的标志&#10;&#10;描述已自动生成">
            <a:extLst>
              <a:ext uri="{FF2B5EF4-FFF2-40B4-BE49-F238E27FC236}">
                <a16:creationId xmlns:a16="http://schemas.microsoft.com/office/drawing/2014/main" id="{F0C2FE19-1AE5-A647-0F39-C3A8A84C5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28" y="2646500"/>
            <a:ext cx="2294319" cy="1732068"/>
          </a:xfrm>
          <a:prstGeom prst="rect">
            <a:avLst/>
          </a:prstGeom>
        </p:spPr>
      </p:pic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E2495DF8-AC06-DD47-C07A-B904AC49837B}"/>
              </a:ext>
            </a:extLst>
          </p:cNvPr>
          <p:cNvSpPr/>
          <p:nvPr/>
        </p:nvSpPr>
        <p:spPr>
          <a:xfrm>
            <a:off x="4857530" y="2646499"/>
            <a:ext cx="3653423" cy="1732069"/>
          </a:xfrm>
          <a:prstGeom prst="round2DiagRect">
            <a:avLst>
              <a:gd name="adj1" fmla="val 9016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60E94C-13D4-C38C-D422-A25470E5F5E3}"/>
              </a:ext>
            </a:extLst>
          </p:cNvPr>
          <p:cNvSpPr txBox="1"/>
          <p:nvPr/>
        </p:nvSpPr>
        <p:spPr>
          <a:xfrm>
            <a:off x="1644162" y="48445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前端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975738A-BC0F-1F44-CF23-8C2BDA02F35F}"/>
              </a:ext>
            </a:extLst>
          </p:cNvPr>
          <p:cNvSpPr txBox="1"/>
          <p:nvPr/>
        </p:nvSpPr>
        <p:spPr>
          <a:xfrm>
            <a:off x="6146371" y="48445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后端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5DD781-6B75-5462-0A37-AF1FF09ED442}"/>
              </a:ext>
            </a:extLst>
          </p:cNvPr>
          <p:cNvSpPr txBox="1"/>
          <p:nvPr/>
        </p:nvSpPr>
        <p:spPr>
          <a:xfrm>
            <a:off x="9559654" y="48445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数据库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7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查询部门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5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E7E00-3B2A-14FF-FA0B-A9E9DA29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9" y="1590443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837D53D-8C6D-18EA-2E50-9256339F3468}"/>
              </a:ext>
            </a:extLst>
          </p:cNvPr>
          <p:cNvGrpSpPr/>
          <p:nvPr/>
        </p:nvGrpSpPr>
        <p:grpSpPr>
          <a:xfrm>
            <a:off x="6251638" y="3581510"/>
            <a:ext cx="5158042" cy="2365415"/>
            <a:chOff x="6226089" y="3307415"/>
            <a:chExt cx="5158042" cy="236541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768809F-3865-E800-8CA3-F3E9A934F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7666" y="3307415"/>
              <a:ext cx="5156465" cy="2365415"/>
            </a:xfrm>
            <a:prstGeom prst="roundRect">
              <a:avLst>
                <a:gd name="adj" fmla="val 353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ADB74FB-99F9-B3A9-29E2-B0BA2109BD58}"/>
                </a:ext>
              </a:extLst>
            </p:cNvPr>
            <p:cNvSpPr/>
            <p:nvPr/>
          </p:nvSpPr>
          <p:spPr>
            <a:xfrm>
              <a:off x="6226089" y="3307415"/>
              <a:ext cx="5156465" cy="2365415"/>
            </a:xfrm>
            <a:prstGeom prst="roundRect">
              <a:avLst>
                <a:gd name="adj" fmla="val 3484"/>
              </a:avLst>
            </a:prstGeom>
            <a:solidFill>
              <a:srgbClr val="FF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D348065-930C-66DC-6476-737D1EEDA63C}"/>
              </a:ext>
            </a:extLst>
          </p:cNvPr>
          <p:cNvSpPr/>
          <p:nvPr/>
        </p:nvSpPr>
        <p:spPr>
          <a:xfrm>
            <a:off x="826919" y="3705797"/>
            <a:ext cx="1626721" cy="426129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思路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F81E99-127B-5593-E71B-753E550D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15" y="1660740"/>
            <a:ext cx="4398369" cy="2342365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6C2C97E8-DAE2-4CB9-04D0-80B8BAAD309A}"/>
              </a:ext>
            </a:extLst>
          </p:cNvPr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8E4CCA0-AA98-682F-0610-7D5171612AFD}"/>
              </a:ext>
            </a:extLst>
          </p:cNvPr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459CA58-0D93-CCFF-F7DA-0AA91DD8C403}"/>
              </a:ext>
            </a:extLst>
          </p:cNvPr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EDD26CA-21DE-4F63-C9CB-2371654AEF33}"/>
              </a:ext>
            </a:extLst>
          </p:cNvPr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87C65C8-B140-460E-AF69-9697CFA2259C}"/>
              </a:ext>
            </a:extLst>
          </p:cNvPr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3B9016D-3785-E9B2-D07C-854E1DE9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82FF121-BF17-66A1-9294-89426BFCB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F03F4B-4573-2ACD-5D40-B4646A4C2C9E}"/>
              </a:ext>
            </a:extLst>
          </p:cNvPr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48A06872-CFD1-6D6F-A78D-F5361C4FE262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>
              <a:extLst>
                <a:ext uri="{FF2B5EF4-FFF2-40B4-BE49-F238E27FC236}">
                  <a16:creationId xmlns:a16="http://schemas.microsoft.com/office/drawing/2014/main" id="{3BAA2111-2049-3BE2-29F4-CB4F0DEBCCB1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196A1697-F3EF-AFA6-AE35-EDF992C98D29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>
            <a:extLst>
              <a:ext uri="{FF2B5EF4-FFF2-40B4-BE49-F238E27FC236}">
                <a16:creationId xmlns:a16="http://schemas.microsoft.com/office/drawing/2014/main" id="{2428571C-FDAE-7442-7687-829658F020EA}"/>
              </a:ext>
            </a:extLst>
          </p:cNvPr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136FE444-2966-46AD-3660-510219BD0DEA}"/>
              </a:ext>
            </a:extLst>
          </p:cNvPr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>
            <a:extLst>
              <a:ext uri="{FF2B5EF4-FFF2-40B4-BE49-F238E27FC236}">
                <a16:creationId xmlns:a16="http://schemas.microsoft.com/office/drawing/2014/main" id="{C4691672-9ED3-62D5-2D2A-75B093921389}"/>
              </a:ext>
            </a:extLst>
          </p:cNvPr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A7122052-710C-9656-D8F1-58F6B4A71418}"/>
              </a:ext>
            </a:extLst>
          </p:cNvPr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>
            <a:extLst>
              <a:ext uri="{FF2B5EF4-FFF2-40B4-BE49-F238E27FC236}">
                <a16:creationId xmlns:a16="http://schemas.microsoft.com/office/drawing/2014/main" id="{03D30890-3DE3-2551-56D3-996911B41F72}"/>
              </a:ext>
            </a:extLst>
          </p:cNvPr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dept 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79E4ED43-2281-74F8-40F6-295AA39AB277}"/>
              </a:ext>
            </a:extLst>
          </p:cNvPr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</p:spTree>
    <p:extLst>
      <p:ext uri="{BB962C8B-B14F-4D97-AF65-F5344CB8AC3E}">
        <p14:creationId xmlns:p14="http://schemas.microsoft.com/office/powerpoint/2010/main" val="248305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9D8B4-6222-CACF-35A8-6607E877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12" y="1510630"/>
            <a:ext cx="8830526" cy="5072402"/>
          </a:xfrm>
          <a:prstGeom prst="roundRect">
            <a:avLst>
              <a:gd name="adj" fmla="val 210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1548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前后端联调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2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C3ECE5F-D8E3-2D31-C806-14C5310D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前后端联调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0F0475-BE75-D0EE-E04E-2911BBF47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9368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将资料中提供的</a:t>
            </a:r>
            <a:r>
              <a:rPr lang="en-US" altLang="zh-CN"/>
              <a:t>“</a:t>
            </a:r>
            <a:r>
              <a:rPr lang="zh-CN" altLang="en-US"/>
              <a:t>前端工程</a:t>
            </a:r>
            <a:r>
              <a:rPr lang="en-US" altLang="zh-CN"/>
              <a:t>”</a:t>
            </a:r>
            <a:r>
              <a:rPr lang="zh-CN" altLang="en-US"/>
              <a:t> 文件夹中的压缩包，拷贝到一个没有中文不带空格的目录下，解压。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启动</a:t>
            </a:r>
            <a:r>
              <a:rPr lang="en-US" altLang="zh-CN"/>
              <a:t>nginx</a:t>
            </a:r>
            <a:r>
              <a:rPr lang="zh-CN" altLang="en-US"/>
              <a:t>，访问测试：</a:t>
            </a:r>
            <a:r>
              <a:rPr lang="en-US" altLang="zh-CN">
                <a:hlinkClick r:id="rId2"/>
              </a:rPr>
              <a:t>http://localhost:90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6A724-39C3-8861-FB6D-97E01A06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75" b="-3663"/>
          <a:stretch/>
        </p:blipFill>
        <p:spPr>
          <a:xfrm>
            <a:off x="9714618" y="1693768"/>
            <a:ext cx="1873644" cy="3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5416BD-AD7C-A837-E4F0-3C110F7A6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87" y="2769741"/>
            <a:ext cx="10474939" cy="3340750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5756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D80ACB-7AB7-2C14-9FB4-7A3479763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8" y="1477106"/>
            <a:ext cx="5760538" cy="35298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开发流程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接口调试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日志小技巧</a:t>
            </a:r>
            <a:endParaRPr lang="en-US" altLang="zh-CN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23613B14-6082-B591-8F86-C244AE2F3E90}"/>
              </a:ext>
            </a:extLst>
          </p:cNvPr>
          <p:cNvSpPr/>
          <p:nvPr/>
        </p:nvSpPr>
        <p:spPr>
          <a:xfrm>
            <a:off x="5173988" y="2203947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明确需求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5AA8F4A7-E0D3-F77F-415F-0AA53AE6C6E5}"/>
              </a:ext>
            </a:extLst>
          </p:cNvPr>
          <p:cNvSpPr/>
          <p:nvPr/>
        </p:nvSpPr>
        <p:spPr>
          <a:xfrm>
            <a:off x="6566355" y="2203947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AC30922-51B6-2A5B-05E0-E5B92F45B684}"/>
              </a:ext>
            </a:extLst>
          </p:cNvPr>
          <p:cNvSpPr/>
          <p:nvPr/>
        </p:nvSpPr>
        <p:spPr>
          <a:xfrm>
            <a:off x="7958722" y="2212739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思路分析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006628E-FFAC-148E-2FBD-E22C87B5C97E}"/>
              </a:ext>
            </a:extLst>
          </p:cNvPr>
          <p:cNvSpPr/>
          <p:nvPr/>
        </p:nvSpPr>
        <p:spPr>
          <a:xfrm>
            <a:off x="9351089" y="2203946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接口开发</a:t>
            </a:r>
          </a:p>
        </p:txBody>
      </p:sp>
      <p:sp>
        <p:nvSpPr>
          <p:cNvPr id="11" name="流程图: 文档 10">
            <a:extLst>
              <a:ext uri="{FF2B5EF4-FFF2-40B4-BE49-F238E27FC236}">
                <a16:creationId xmlns:a16="http://schemas.microsoft.com/office/drawing/2014/main" id="{E3586880-A292-0DAE-9172-E614F0208832}"/>
              </a:ext>
            </a:extLst>
          </p:cNvPr>
          <p:cNvSpPr/>
          <p:nvPr/>
        </p:nvSpPr>
        <p:spPr>
          <a:xfrm>
            <a:off x="5173988" y="3615701"/>
            <a:ext cx="1166757" cy="700437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postman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</a:p>
        </p:txBody>
      </p: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D03B6A82-3031-7CF4-ECA2-C894AE50989D}"/>
              </a:ext>
            </a:extLst>
          </p:cNvPr>
          <p:cNvSpPr/>
          <p:nvPr/>
        </p:nvSpPr>
        <p:spPr>
          <a:xfrm>
            <a:off x="6566355" y="3615700"/>
            <a:ext cx="1166757" cy="700437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46064C-FED7-0D37-043A-CCC0DCA2A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r="-1"/>
          <a:stretch/>
        </p:blipFill>
        <p:spPr>
          <a:xfrm>
            <a:off x="5173988" y="5015717"/>
            <a:ext cx="6350124" cy="1049858"/>
          </a:xfrm>
          <a:prstGeom prst="roundRect">
            <a:avLst>
              <a:gd name="adj" fmla="val 0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B852672-DCF9-FDE2-9C0C-96417B588F29}"/>
              </a:ext>
            </a:extLst>
          </p:cNvPr>
          <p:cNvSpPr/>
          <p:nvPr/>
        </p:nvSpPr>
        <p:spPr>
          <a:xfrm>
            <a:off x="5173987" y="5015718"/>
            <a:ext cx="6350123" cy="294836"/>
          </a:xfrm>
          <a:prstGeom prst="rect">
            <a:avLst/>
          </a:prstGeom>
          <a:solidFill>
            <a:srgbClr val="C0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C6DD5AC7-73B7-3BE3-9C32-521EC693983A}"/>
              </a:ext>
            </a:extLst>
          </p:cNvPr>
          <p:cNvCxnSpPr>
            <a:stCxn id="9" idx="0"/>
            <a:endCxn id="7" idx="0"/>
          </p:cNvCxnSpPr>
          <p:nvPr/>
        </p:nvCxnSpPr>
        <p:spPr>
          <a:xfrm rot="16200000" flipH="1" flipV="1">
            <a:off x="8654905" y="811579"/>
            <a:ext cx="1" cy="2784734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删除部门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81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需求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83B4C-554C-9A8C-5613-7B3E1DA1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62" y="1634834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E56F21-7BBB-B4BE-8307-B81B22C7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05" y="3128505"/>
            <a:ext cx="4267570" cy="2095682"/>
          </a:xfrm>
          <a:prstGeom prst="roundRect">
            <a:avLst>
              <a:gd name="adj" fmla="val 40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9791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思路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C2C97E8-DAE2-4CB9-04D0-80B8BAAD309A}"/>
              </a:ext>
            </a:extLst>
          </p:cNvPr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8E4CCA0-AA98-682F-0610-7D5171612AFD}"/>
              </a:ext>
            </a:extLst>
          </p:cNvPr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459CA58-0D93-CCFF-F7DA-0AA91DD8C403}"/>
              </a:ext>
            </a:extLst>
          </p:cNvPr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EDD26CA-21DE-4F63-C9CB-2371654AEF33}"/>
              </a:ext>
            </a:extLst>
          </p:cNvPr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87C65C8-B140-460E-AF69-9697CFA2259C}"/>
              </a:ext>
            </a:extLst>
          </p:cNvPr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3B9016D-3785-E9B2-D07C-854E1DE9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82FF121-BF17-66A1-9294-89426BFCB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F03F4B-4573-2ACD-5D40-B4646A4C2C9E}"/>
              </a:ext>
            </a:extLst>
          </p:cNvPr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48A06872-CFD1-6D6F-A78D-F5361C4FE262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>
              <a:extLst>
                <a:ext uri="{FF2B5EF4-FFF2-40B4-BE49-F238E27FC236}">
                  <a16:creationId xmlns:a16="http://schemas.microsoft.com/office/drawing/2014/main" id="{3BAA2111-2049-3BE2-29F4-CB4F0DEBCCB1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196A1697-F3EF-AFA6-AE35-EDF992C98D29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>
            <a:extLst>
              <a:ext uri="{FF2B5EF4-FFF2-40B4-BE49-F238E27FC236}">
                <a16:creationId xmlns:a16="http://schemas.microsoft.com/office/drawing/2014/main" id="{2428571C-FDAE-7442-7687-829658F020EA}"/>
              </a:ext>
            </a:extLst>
          </p:cNvPr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136FE444-2966-46AD-3660-510219BD0DEA}"/>
              </a:ext>
            </a:extLst>
          </p:cNvPr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>
            <a:extLst>
              <a:ext uri="{FF2B5EF4-FFF2-40B4-BE49-F238E27FC236}">
                <a16:creationId xmlns:a16="http://schemas.microsoft.com/office/drawing/2014/main" id="{C4691672-9ED3-62D5-2D2A-75B093921389}"/>
              </a:ext>
            </a:extLst>
          </p:cNvPr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接口执行删除操作</a:t>
            </a: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A7122052-710C-9656-D8F1-58F6B4A71418}"/>
              </a:ext>
            </a:extLst>
          </p:cNvPr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>
            <a:extLst>
              <a:ext uri="{FF2B5EF4-FFF2-40B4-BE49-F238E27FC236}">
                <a16:creationId xmlns:a16="http://schemas.microsoft.com/office/drawing/2014/main" id="{03D30890-3DE3-2551-56D3-996911B41F72}"/>
              </a:ext>
            </a:extLst>
          </p:cNvPr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dept where id = 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79E4ED43-2281-74F8-40F6-295AA39AB277}"/>
              </a:ext>
            </a:extLst>
          </p:cNvPr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B78A411-3E3C-53C3-E52D-D3F50C1A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881" y="1577777"/>
            <a:ext cx="3854238" cy="2052586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664DA03-09D2-0415-B9C2-324E5894C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411" y="2080186"/>
            <a:ext cx="1831116" cy="899209"/>
          </a:xfrm>
          <a:prstGeom prst="roundRect">
            <a:avLst>
              <a:gd name="adj" fmla="val 40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FE58A6-FFEE-3B0B-1B2B-B7F8EE12CE7B}"/>
              </a:ext>
            </a:extLst>
          </p:cNvPr>
          <p:cNvSpPr txBox="1"/>
          <p:nvPr/>
        </p:nvSpPr>
        <p:spPr>
          <a:xfrm>
            <a:off x="2848221" y="5566106"/>
            <a:ext cx="1436612" cy="782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7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979A833-C6A9-CC18-B4EF-6BFAF2D7FCB6}"/>
              </a:ext>
            </a:extLst>
          </p:cNvPr>
          <p:cNvGrpSpPr/>
          <p:nvPr/>
        </p:nvGrpSpPr>
        <p:grpSpPr>
          <a:xfrm>
            <a:off x="6903261" y="3877581"/>
            <a:ext cx="268882" cy="281071"/>
            <a:chOff x="9923700" y="2993001"/>
            <a:chExt cx="1412212" cy="1476228"/>
          </a:xfrm>
        </p:grpSpPr>
        <p:pic>
          <p:nvPicPr>
            <p:cNvPr id="4" name="图形 3" descr="数据库 纯色填充">
              <a:extLst>
                <a:ext uri="{FF2B5EF4-FFF2-40B4-BE49-F238E27FC236}">
                  <a16:creationId xmlns:a16="http://schemas.microsoft.com/office/drawing/2014/main" id="{0A30B670-E99B-6888-F4A1-88FFB3E3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23700" y="2993001"/>
              <a:ext cx="1412212" cy="1412212"/>
            </a:xfrm>
            <a:prstGeom prst="rect">
              <a:avLst/>
            </a:prstGeom>
            <a:effectLst/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64E91B5-EA90-7E34-5A81-74CB64E20805}"/>
                </a:ext>
              </a:extLst>
            </p:cNvPr>
            <p:cNvSpPr txBox="1"/>
            <p:nvPr/>
          </p:nvSpPr>
          <p:spPr>
            <a:xfrm>
              <a:off x="10280014" y="4299952"/>
              <a:ext cx="39626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46D6A0-7D95-4214-C729-100A9FC41E19}"/>
              </a:ext>
            </a:extLst>
          </p:cNvPr>
          <p:cNvGrpSpPr/>
          <p:nvPr/>
        </p:nvGrpSpPr>
        <p:grpSpPr>
          <a:xfrm>
            <a:off x="5997077" y="3940513"/>
            <a:ext cx="236109" cy="191768"/>
            <a:chOff x="5401669" y="3490585"/>
            <a:chExt cx="1240080" cy="10071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8454985-41AE-146F-B287-69D21AE1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116" y="3490585"/>
              <a:ext cx="880633" cy="80275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27E283-5723-604D-8B59-FF46E9785CE4}"/>
                </a:ext>
              </a:extLst>
            </p:cNvPr>
            <p:cNvSpPr txBox="1"/>
            <p:nvPr/>
          </p:nvSpPr>
          <p:spPr>
            <a:xfrm>
              <a:off x="5401669" y="4328505"/>
              <a:ext cx="8130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FD7DA8-4019-28C7-8D79-1C05277EC04E}"/>
              </a:ext>
            </a:extLst>
          </p:cNvPr>
          <p:cNvGrpSpPr/>
          <p:nvPr/>
        </p:nvGrpSpPr>
        <p:grpSpPr>
          <a:xfrm>
            <a:off x="6450432" y="3893352"/>
            <a:ext cx="233144" cy="238929"/>
            <a:chOff x="7782762" y="3242887"/>
            <a:chExt cx="1224507" cy="12548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8C693A9-E3ED-5298-E097-27B0983D3D6D}"/>
                </a:ext>
              </a:extLst>
            </p:cNvPr>
            <p:cNvSpPr txBox="1"/>
            <p:nvPr/>
          </p:nvSpPr>
          <p:spPr>
            <a:xfrm>
              <a:off x="7986088" y="4328505"/>
              <a:ext cx="43152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672B2C-7D8D-331E-F9EC-3019B935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pic>
        <p:nvPicPr>
          <p:cNvPr id="13" name="图片 12" descr="蓝色的标志&#10;&#10;描述已自动生成">
            <a:extLst>
              <a:ext uri="{FF2B5EF4-FFF2-40B4-BE49-F238E27FC236}">
                <a16:creationId xmlns:a16="http://schemas.microsoft.com/office/drawing/2014/main" id="{8ABFF9AB-9078-49F4-7AE7-B7F7C6CA5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5" y="3865700"/>
            <a:ext cx="436833" cy="3297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715484-94D8-D805-4683-B5B1B887D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305" y="3618864"/>
            <a:ext cx="4671389" cy="7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E2F6B7-C7EB-86E1-8F45-9044D4F2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5FA3E-BFC7-2494-A66C-1E85DBB4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96" y="1771231"/>
            <a:ext cx="9480102" cy="3688400"/>
          </a:xfrm>
          <a:prstGeom prst="roundRect">
            <a:avLst>
              <a:gd name="adj" fmla="val 150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8478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新增部门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27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需求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83B4C-554C-9A8C-5613-7B3E1DA1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62" y="1634834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F80B22-F2D5-5493-7B1C-C8DCA6AF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12" y="3349101"/>
            <a:ext cx="4164205" cy="2372936"/>
          </a:xfrm>
          <a:prstGeom prst="roundRect">
            <a:avLst>
              <a:gd name="adj" fmla="val 43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2783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思路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C2C97E8-DAE2-4CB9-04D0-80B8BAAD309A}"/>
              </a:ext>
            </a:extLst>
          </p:cNvPr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8E4CCA0-AA98-682F-0610-7D5171612AFD}"/>
              </a:ext>
            </a:extLst>
          </p:cNvPr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459CA58-0D93-CCFF-F7DA-0AA91DD8C403}"/>
              </a:ext>
            </a:extLst>
          </p:cNvPr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EDD26CA-21DE-4F63-C9CB-2371654AEF33}"/>
              </a:ext>
            </a:extLst>
          </p:cNvPr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87C65C8-B140-460E-AF69-9697CFA2259C}"/>
              </a:ext>
            </a:extLst>
          </p:cNvPr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3B9016D-3785-E9B2-D07C-854E1DE9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82FF121-BF17-66A1-9294-89426BFCB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F03F4B-4573-2ACD-5D40-B4646A4C2C9E}"/>
              </a:ext>
            </a:extLst>
          </p:cNvPr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48A06872-CFD1-6D6F-A78D-F5361C4FE262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>
              <a:extLst>
                <a:ext uri="{FF2B5EF4-FFF2-40B4-BE49-F238E27FC236}">
                  <a16:creationId xmlns:a16="http://schemas.microsoft.com/office/drawing/2014/main" id="{3BAA2111-2049-3BE2-29F4-CB4F0DEBCCB1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196A1697-F3EF-AFA6-AE35-EDF992C98D29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>
            <a:extLst>
              <a:ext uri="{FF2B5EF4-FFF2-40B4-BE49-F238E27FC236}">
                <a16:creationId xmlns:a16="http://schemas.microsoft.com/office/drawing/2014/main" id="{2428571C-FDAE-7442-7687-829658F020EA}"/>
              </a:ext>
            </a:extLst>
          </p:cNvPr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接收请求参数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136FE444-2966-46AD-3660-510219BD0DEA}"/>
              </a:ext>
            </a:extLst>
          </p:cNvPr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>
            <a:extLst>
              <a:ext uri="{FF2B5EF4-FFF2-40B4-BE49-F238E27FC236}">
                <a16:creationId xmlns:a16="http://schemas.microsoft.com/office/drawing/2014/main" id="{C4691672-9ED3-62D5-2D2A-75B093921389}"/>
              </a:ext>
            </a:extLst>
          </p:cNvPr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补充基础属性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接口执行新增操作</a:t>
            </a: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A7122052-710C-9656-D8F1-58F6B4A71418}"/>
              </a:ext>
            </a:extLst>
          </p:cNvPr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>
            <a:extLst>
              <a:ext uri="{FF2B5EF4-FFF2-40B4-BE49-F238E27FC236}">
                <a16:creationId xmlns:a16="http://schemas.microsoft.com/office/drawing/2014/main" id="{03D30890-3DE3-2551-56D3-996911B41F72}"/>
              </a:ext>
            </a:extLst>
          </p:cNvPr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 into dept values(?,?,?);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79E4ED43-2281-74F8-40F6-295AA39AB277}"/>
              </a:ext>
            </a:extLst>
          </p:cNvPr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4F1823B-AA74-8052-C034-9AF73C0EF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186" y="1584408"/>
            <a:ext cx="4240582" cy="2258335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A16160-76A5-4166-ADAF-2D8F600B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147" y="2052463"/>
            <a:ext cx="2320335" cy="1322223"/>
          </a:xfrm>
          <a:prstGeom prst="roundRect">
            <a:avLst>
              <a:gd name="adj" fmla="val 43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14F8FB-A913-54D6-A7BA-7C33743AA9EB}"/>
              </a:ext>
            </a:extLst>
          </p:cNvPr>
          <p:cNvSpPr txBox="1"/>
          <p:nvPr/>
        </p:nvSpPr>
        <p:spPr>
          <a:xfrm>
            <a:off x="2848221" y="5610496"/>
            <a:ext cx="1281120" cy="782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@PostMapping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29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E2F6B7-C7EB-86E1-8F45-9044D4F2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4ADFCB-AE2F-2FA4-D4F5-ED9B4CBF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65" y="1887588"/>
            <a:ext cx="9673426" cy="4122594"/>
          </a:xfrm>
          <a:prstGeom prst="roundRect">
            <a:avLst>
              <a:gd name="adj" fmla="val 1808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58484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631730-A26A-610A-E283-CB35F9A0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@RequestMapping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5CD7B-49C7-B8FA-6BC8-C3D4F446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9" y="1613613"/>
            <a:ext cx="4894388" cy="4804772"/>
          </a:xfrm>
          <a:prstGeom prst="roundRect">
            <a:avLst>
              <a:gd name="adj" fmla="val 184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D743B-3458-B6E3-8C34-8658B6A8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5"/>
          <a:stretch/>
        </p:blipFill>
        <p:spPr>
          <a:xfrm>
            <a:off x="6286500" y="1613613"/>
            <a:ext cx="4633546" cy="4960622"/>
          </a:xfrm>
          <a:prstGeom prst="roundRect">
            <a:avLst>
              <a:gd name="adj" fmla="val 281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193759-8C9F-B591-77DA-D7107C3F1D5B}"/>
              </a:ext>
            </a:extLst>
          </p:cNvPr>
          <p:cNvSpPr/>
          <p:nvPr/>
        </p:nvSpPr>
        <p:spPr>
          <a:xfrm>
            <a:off x="2611316" y="2567353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0800F-442F-84A4-1357-A51314927DC6}"/>
              </a:ext>
            </a:extLst>
          </p:cNvPr>
          <p:cNvSpPr/>
          <p:nvPr/>
        </p:nvSpPr>
        <p:spPr>
          <a:xfrm>
            <a:off x="2807677" y="3734321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6D9D2E-47E1-CADB-FFBA-296504CFC6E8}"/>
              </a:ext>
            </a:extLst>
          </p:cNvPr>
          <p:cNvSpPr/>
          <p:nvPr/>
        </p:nvSpPr>
        <p:spPr>
          <a:xfrm>
            <a:off x="2702173" y="4969416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C3047E-26C9-5CB7-0AD9-C83543317C17}"/>
              </a:ext>
            </a:extLst>
          </p:cNvPr>
          <p:cNvSpPr/>
          <p:nvPr/>
        </p:nvSpPr>
        <p:spPr>
          <a:xfrm>
            <a:off x="6433042" y="1815909"/>
            <a:ext cx="2429604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631730-A26A-610A-E283-CB35F9A0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@RequestMapping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5CD7B-49C7-B8FA-6BC8-C3D4F446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9" y="1613613"/>
            <a:ext cx="4212944" cy="3690922"/>
          </a:xfrm>
          <a:prstGeom prst="roundRect">
            <a:avLst>
              <a:gd name="adj" fmla="val 184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D743B-3458-B6E3-8C34-8658B6A8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5"/>
          <a:stretch/>
        </p:blipFill>
        <p:spPr>
          <a:xfrm>
            <a:off x="5768141" y="1613613"/>
            <a:ext cx="3988419" cy="3810643"/>
          </a:xfrm>
          <a:prstGeom prst="roundRect">
            <a:avLst>
              <a:gd name="adj" fmla="val 281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193759-8C9F-B591-77DA-D7107C3F1D5B}"/>
              </a:ext>
            </a:extLst>
          </p:cNvPr>
          <p:cNvSpPr/>
          <p:nvPr/>
        </p:nvSpPr>
        <p:spPr>
          <a:xfrm>
            <a:off x="2604651" y="2346256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0800F-442F-84A4-1357-A51314927DC6}"/>
              </a:ext>
            </a:extLst>
          </p:cNvPr>
          <p:cNvSpPr/>
          <p:nvPr/>
        </p:nvSpPr>
        <p:spPr>
          <a:xfrm>
            <a:off x="2773673" y="3242695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6D9D2E-47E1-CADB-FFBA-296504CFC6E8}"/>
              </a:ext>
            </a:extLst>
          </p:cNvPr>
          <p:cNvSpPr/>
          <p:nvPr/>
        </p:nvSpPr>
        <p:spPr>
          <a:xfrm>
            <a:off x="2682858" y="4191469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C3047E-26C9-5CB7-0AD9-C83543317C17}"/>
              </a:ext>
            </a:extLst>
          </p:cNvPr>
          <p:cNvSpPr/>
          <p:nvPr/>
        </p:nvSpPr>
        <p:spPr>
          <a:xfrm>
            <a:off x="5894280" y="1769012"/>
            <a:ext cx="2091331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DD3F7B5-C06E-7F44-F8B8-2D810F776B8D}"/>
              </a:ext>
            </a:extLst>
          </p:cNvPr>
          <p:cNvGrpSpPr/>
          <p:nvPr/>
        </p:nvGrpSpPr>
        <p:grpSpPr>
          <a:xfrm>
            <a:off x="1019077" y="5675439"/>
            <a:ext cx="10458546" cy="867780"/>
            <a:chOff x="1048333" y="5599088"/>
            <a:chExt cx="9988604" cy="86778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B051665-A143-6005-7636-066F4DC309C3}"/>
                </a:ext>
              </a:extLst>
            </p:cNvPr>
            <p:cNvSpPr txBox="1"/>
            <p:nvPr/>
          </p:nvSpPr>
          <p:spPr>
            <a:xfrm>
              <a:off x="1357990" y="5952209"/>
              <a:ext cx="918905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一个完整的请求路径，应该是类上的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@RequestMapping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value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属性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+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方法上的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@RequestMapping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value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属性。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263F0F8-4A09-4F3F-DDC6-B861A2DFFE5F}"/>
                </a:ext>
              </a:extLst>
            </p:cNvPr>
            <p:cNvGrpSpPr/>
            <p:nvPr/>
          </p:nvGrpSpPr>
          <p:grpSpPr>
            <a:xfrm>
              <a:off x="1048333" y="5599088"/>
              <a:ext cx="9988604" cy="867780"/>
              <a:chOff x="1097275" y="5693358"/>
              <a:chExt cx="9940414" cy="867780"/>
            </a:xfrm>
          </p:grpSpPr>
          <p:sp>
            <p:nvSpPr>
              <p:cNvPr id="15" name="三角形 9">
                <a:extLst>
                  <a:ext uri="{FF2B5EF4-FFF2-40B4-BE49-F238E27FC236}">
                    <a16:creationId xmlns:a16="http://schemas.microsoft.com/office/drawing/2014/main" id="{EA475D66-C1CA-F1CE-FCF7-E98DE63B4817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ADBEC27-5217-8753-2B76-BD5213662C37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9840487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BEFCDF8-D2B8-5A1A-3471-E8DDFF18B195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08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637DC-7C3C-5279-D383-2C468A789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4538926"/>
          </a:xfrm>
        </p:spPr>
        <p:txBody>
          <a:bodyPr/>
          <a:lstStyle/>
          <a:p>
            <a:r>
              <a:rPr lang="zh-CN" altLang="en-US"/>
              <a:t>部门管理</a:t>
            </a:r>
            <a:endParaRPr lang="en-US" altLang="zh-CN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修改部门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自己实现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-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查询、修改部门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A79E3F-29C2-93AC-F4E6-D1CD9DA732AE}"/>
              </a:ext>
            </a:extLst>
          </p:cNvPr>
          <p:cNvSpPr txBox="1"/>
          <p:nvPr/>
        </p:nvSpPr>
        <p:spPr>
          <a:xfrm>
            <a:off x="7140103" y="2824912"/>
            <a:ext cx="14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@GetMapping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6168DF-CDA7-7D3A-35FC-7D53901A1280}"/>
              </a:ext>
            </a:extLst>
          </p:cNvPr>
          <p:cNvSpPr txBox="1"/>
          <p:nvPr/>
        </p:nvSpPr>
        <p:spPr>
          <a:xfrm>
            <a:off x="7140102" y="3410783"/>
            <a:ext cx="1702341" cy="31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C2F969-8EEA-7E4D-33B6-D95CE431896A}"/>
              </a:ext>
            </a:extLst>
          </p:cNvPr>
          <p:cNvSpPr txBox="1"/>
          <p:nvPr/>
        </p:nvSpPr>
        <p:spPr>
          <a:xfrm>
            <a:off x="7140101" y="3942543"/>
            <a:ext cx="1702341" cy="31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@PostMapping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D09723-C572-05CA-1C42-A58C3A3A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809" y="4463238"/>
            <a:ext cx="2562550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529361"/>
          </a:xfrm>
        </p:spPr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/>
              <a:t>分页查询（带条件）</a:t>
            </a:r>
            <a:endParaRPr lang="en-US" altLang="zh-CN"/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D43B5E-BF95-6468-7488-2F9AD8E7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61" y="670500"/>
            <a:ext cx="9977278" cy="5517000"/>
          </a:xfrm>
          <a:prstGeom prst="roundRect">
            <a:avLst>
              <a:gd name="adj" fmla="val 105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6191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529361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分页查询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分页查询（带条件）</a:t>
            </a:r>
            <a:endParaRPr lang="en-US" altLang="zh-CN"/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7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图片 6">
            <a:extLst>
              <a:ext uri="{FF2B5EF4-FFF2-40B4-BE49-F238E27FC236}">
                <a16:creationId xmlns:a16="http://schemas.microsoft.com/office/drawing/2014/main" id="{9346DA96-AAB9-B962-751C-3EABC061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43" y="1691304"/>
            <a:ext cx="8810694" cy="4119553"/>
          </a:xfrm>
          <a:prstGeom prst="roundRect">
            <a:avLst>
              <a:gd name="adj" fmla="val 151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10" name="!!图片 9">
            <a:extLst>
              <a:ext uri="{FF2B5EF4-FFF2-40B4-BE49-F238E27FC236}">
                <a16:creationId xmlns:a16="http://schemas.microsoft.com/office/drawing/2014/main" id="{FAA7244B-A48C-BD72-E8DC-837D237E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19" y="2018678"/>
            <a:ext cx="8198901" cy="4507529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EF42406F-2606-0D0A-B5E8-2AA42E59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原型展示</a:t>
            </a:r>
          </a:p>
        </p:txBody>
      </p:sp>
    </p:spTree>
    <p:extLst>
      <p:ext uri="{BB962C8B-B14F-4D97-AF65-F5344CB8AC3E}">
        <p14:creationId xmlns:p14="http://schemas.microsoft.com/office/powerpoint/2010/main" val="34088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需求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B67955-6E99-D2BD-C7A2-8057B2FE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92" y="1519422"/>
            <a:ext cx="9378462" cy="4897641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A94249-F6CE-BC0F-56FE-82F05949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6" y="5347370"/>
            <a:ext cx="9341144" cy="10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4651E1A-7334-D34F-36FD-94F8C2450DA4}"/>
              </a:ext>
            </a:extLst>
          </p:cNvPr>
          <p:cNvCxnSpPr/>
          <p:nvPr/>
        </p:nvCxnSpPr>
        <p:spPr>
          <a:xfrm>
            <a:off x="1019908" y="4018255"/>
            <a:ext cx="10440571" cy="0"/>
          </a:xfrm>
          <a:prstGeom prst="line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9538554C-3307-E9E3-F784-B3AE939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FFC963-1874-BCDD-5B52-2D0AD128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25" y="1747794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61B42263-2334-C208-05DD-041D35056F55}"/>
              </a:ext>
            </a:extLst>
          </p:cNvPr>
          <p:cNvSpPr/>
          <p:nvPr/>
        </p:nvSpPr>
        <p:spPr>
          <a:xfrm>
            <a:off x="2377793" y="3040391"/>
            <a:ext cx="594804" cy="1709464"/>
          </a:xfrm>
          <a:prstGeom prst="downArrow">
            <a:avLst>
              <a:gd name="adj1" fmla="val 50000"/>
              <a:gd name="adj2" fmla="val 103516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8CDCA602-CD8E-ADB1-C204-9B46CEEA035E}"/>
              </a:ext>
            </a:extLst>
          </p:cNvPr>
          <p:cNvSpPr/>
          <p:nvPr/>
        </p:nvSpPr>
        <p:spPr>
          <a:xfrm rot="10800000">
            <a:off x="9315207" y="3040391"/>
            <a:ext cx="594804" cy="1709462"/>
          </a:xfrm>
          <a:prstGeom prst="downArrow">
            <a:avLst>
              <a:gd name="adj1" fmla="val 50000"/>
              <a:gd name="adj2" fmla="val 106472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7C12B78-F4EB-AD17-A205-3473723CB6AD}"/>
              </a:ext>
            </a:extLst>
          </p:cNvPr>
          <p:cNvGrpSpPr/>
          <p:nvPr/>
        </p:nvGrpSpPr>
        <p:grpSpPr>
          <a:xfrm>
            <a:off x="2972597" y="2944991"/>
            <a:ext cx="2392065" cy="968017"/>
            <a:chOff x="2920753" y="3111606"/>
            <a:chExt cx="2392065" cy="968017"/>
          </a:xfrm>
        </p:grpSpPr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25EC443A-5668-221D-EC14-0C77CAEFB60B}"/>
                </a:ext>
              </a:extLst>
            </p:cNvPr>
            <p:cNvSpPr/>
            <p:nvPr/>
          </p:nvSpPr>
          <p:spPr>
            <a:xfrm>
              <a:off x="2920753" y="3111609"/>
              <a:ext cx="2392065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当前页码：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每页展示记录数：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pageSize</a:t>
              </a:r>
            </a:p>
          </p:txBody>
        </p:sp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309495B1-210F-0F0B-A4F9-C9403061BAA4}"/>
                </a:ext>
              </a:extLst>
            </p:cNvPr>
            <p:cNvSpPr/>
            <p:nvPr/>
          </p:nvSpPr>
          <p:spPr>
            <a:xfrm>
              <a:off x="2920753" y="3111606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前端传递给后台的参数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13AC84-08A2-821A-3323-A3ECF696F4AB}"/>
              </a:ext>
            </a:extLst>
          </p:cNvPr>
          <p:cNvGrpSpPr/>
          <p:nvPr/>
        </p:nvGrpSpPr>
        <p:grpSpPr>
          <a:xfrm>
            <a:off x="7187469" y="4121102"/>
            <a:ext cx="2127738" cy="971952"/>
            <a:chOff x="3328842" y="3107671"/>
            <a:chExt cx="2175142" cy="971952"/>
          </a:xfrm>
        </p:grpSpPr>
        <p:sp>
          <p:nvSpPr>
            <p:cNvPr id="16" name="矩形: 对角圆角 15">
              <a:extLst>
                <a:ext uri="{FF2B5EF4-FFF2-40B4-BE49-F238E27FC236}">
                  <a16:creationId xmlns:a16="http://schemas.microsoft.com/office/drawing/2014/main" id="{BE108B63-7020-6E4E-4F82-5876916BA303}"/>
                </a:ext>
              </a:extLst>
            </p:cNvPr>
            <p:cNvSpPr/>
            <p:nvPr/>
          </p:nvSpPr>
          <p:spPr>
            <a:xfrm>
              <a:off x="3328842" y="3111609"/>
              <a:ext cx="2175142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rgbClr val="D8E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数据列表：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总记录数：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total</a:t>
              </a:r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428EF80C-4637-0A18-A0AF-FFDCA10203DC}"/>
                </a:ext>
              </a:extLst>
            </p:cNvPr>
            <p:cNvSpPr/>
            <p:nvPr/>
          </p:nvSpPr>
          <p:spPr>
            <a:xfrm>
              <a:off x="3328842" y="3107671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后台给前端返回的数据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A6F5BF2A-5A05-188E-2D32-775FE1133354}"/>
              </a:ext>
            </a:extLst>
          </p:cNvPr>
          <p:cNvSpPr/>
          <p:nvPr/>
        </p:nvSpPr>
        <p:spPr>
          <a:xfrm>
            <a:off x="1019908" y="3269481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前端</a:t>
            </a:r>
          </a:p>
        </p:txBody>
      </p:sp>
      <p:sp>
        <p:nvSpPr>
          <p:cNvPr id="24" name="矩形: 对角圆角 23">
            <a:extLst>
              <a:ext uri="{FF2B5EF4-FFF2-40B4-BE49-F238E27FC236}">
                <a16:creationId xmlns:a16="http://schemas.microsoft.com/office/drawing/2014/main" id="{81E93A53-5E1F-33D7-DCA1-3B59FAB7B393}"/>
              </a:ext>
            </a:extLst>
          </p:cNvPr>
          <p:cNvSpPr/>
          <p:nvPr/>
        </p:nvSpPr>
        <p:spPr>
          <a:xfrm>
            <a:off x="1019908" y="4292548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后端</a:t>
            </a:r>
          </a:p>
        </p:txBody>
      </p:sp>
      <p:sp>
        <p:nvSpPr>
          <p:cNvPr id="2" name="!!对话气泡: 矩形 1">
            <a:extLst>
              <a:ext uri="{FF2B5EF4-FFF2-40B4-BE49-F238E27FC236}">
                <a16:creationId xmlns:a16="http://schemas.microsoft.com/office/drawing/2014/main" id="{E37B872E-3E3D-AF76-FB0A-C168D3E05424}"/>
              </a:ext>
            </a:extLst>
          </p:cNvPr>
          <p:cNvSpPr/>
          <p:nvPr/>
        </p:nvSpPr>
        <p:spPr>
          <a:xfrm>
            <a:off x="7284469" y="1321736"/>
            <a:ext cx="2722541" cy="319274"/>
          </a:xfrm>
          <a:prstGeom prst="wedgeRectCallout">
            <a:avLst>
              <a:gd name="adj1" fmla="val -49675"/>
              <a:gd name="adj2" fmla="val 11533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4" name="!!对话气泡: 矩形 3">
            <a:extLst>
              <a:ext uri="{FF2B5EF4-FFF2-40B4-BE49-F238E27FC236}">
                <a16:creationId xmlns:a16="http://schemas.microsoft.com/office/drawing/2014/main" id="{2086227C-FD94-8480-75C9-F3088DD531F1}"/>
              </a:ext>
            </a:extLst>
          </p:cNvPr>
          <p:cNvSpPr/>
          <p:nvPr/>
        </p:nvSpPr>
        <p:spPr>
          <a:xfrm>
            <a:off x="6021256" y="2880753"/>
            <a:ext cx="2722541" cy="319274"/>
          </a:xfrm>
          <a:prstGeom prst="wedgeRectCallout">
            <a:avLst>
              <a:gd name="adj1" fmla="val -42501"/>
              <a:gd name="adj2" fmla="val -959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9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3" grpId="0" animBg="1"/>
      <p:bldP spid="24" grpId="0" animBg="1"/>
      <p:bldP spid="2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DF0B19-D758-08E0-BC8A-D78ABC9F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564" y="5204332"/>
            <a:ext cx="4114923" cy="1246276"/>
          </a:xfrm>
          <a:prstGeom prst="roundRect">
            <a:avLst>
              <a:gd name="adj" fmla="val 564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4651E1A-7334-D34F-36FD-94F8C2450DA4}"/>
              </a:ext>
            </a:extLst>
          </p:cNvPr>
          <p:cNvCxnSpPr/>
          <p:nvPr/>
        </p:nvCxnSpPr>
        <p:spPr>
          <a:xfrm>
            <a:off x="1019908" y="4018255"/>
            <a:ext cx="10440571" cy="0"/>
          </a:xfrm>
          <a:prstGeom prst="line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9538554C-3307-E9E3-F784-B3AE939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FFC963-1874-BCDD-5B52-2D0AD12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25" y="1747794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61B42263-2334-C208-05DD-041D35056F55}"/>
              </a:ext>
            </a:extLst>
          </p:cNvPr>
          <p:cNvSpPr/>
          <p:nvPr/>
        </p:nvSpPr>
        <p:spPr>
          <a:xfrm>
            <a:off x="2377793" y="3040391"/>
            <a:ext cx="594804" cy="1709464"/>
          </a:xfrm>
          <a:prstGeom prst="downArrow">
            <a:avLst>
              <a:gd name="adj1" fmla="val 50000"/>
              <a:gd name="adj2" fmla="val 103516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8CDCA602-CD8E-ADB1-C204-9B46CEEA035E}"/>
              </a:ext>
            </a:extLst>
          </p:cNvPr>
          <p:cNvSpPr/>
          <p:nvPr/>
        </p:nvSpPr>
        <p:spPr>
          <a:xfrm rot="10800000">
            <a:off x="9315207" y="3040391"/>
            <a:ext cx="594804" cy="1709462"/>
          </a:xfrm>
          <a:prstGeom prst="downArrow">
            <a:avLst>
              <a:gd name="adj1" fmla="val 50000"/>
              <a:gd name="adj2" fmla="val 106472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7C12B78-F4EB-AD17-A205-3473723CB6AD}"/>
              </a:ext>
            </a:extLst>
          </p:cNvPr>
          <p:cNvGrpSpPr/>
          <p:nvPr/>
        </p:nvGrpSpPr>
        <p:grpSpPr>
          <a:xfrm>
            <a:off x="2972597" y="2944991"/>
            <a:ext cx="2392065" cy="968017"/>
            <a:chOff x="2920753" y="3111606"/>
            <a:chExt cx="2392065" cy="968017"/>
          </a:xfrm>
        </p:grpSpPr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25EC443A-5668-221D-EC14-0C77CAEFB60B}"/>
                </a:ext>
              </a:extLst>
            </p:cNvPr>
            <p:cNvSpPr/>
            <p:nvPr/>
          </p:nvSpPr>
          <p:spPr>
            <a:xfrm>
              <a:off x="2920753" y="3111609"/>
              <a:ext cx="2392065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当前页码：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每页展示记录数：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pageSize</a:t>
              </a:r>
            </a:p>
          </p:txBody>
        </p:sp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309495B1-210F-0F0B-A4F9-C9403061BAA4}"/>
                </a:ext>
              </a:extLst>
            </p:cNvPr>
            <p:cNvSpPr/>
            <p:nvPr/>
          </p:nvSpPr>
          <p:spPr>
            <a:xfrm>
              <a:off x="2920753" y="3111606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前端传递给后台的参数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13AC84-08A2-821A-3323-A3ECF696F4AB}"/>
              </a:ext>
            </a:extLst>
          </p:cNvPr>
          <p:cNvGrpSpPr/>
          <p:nvPr/>
        </p:nvGrpSpPr>
        <p:grpSpPr>
          <a:xfrm>
            <a:off x="7187469" y="4121102"/>
            <a:ext cx="2127738" cy="971952"/>
            <a:chOff x="3328842" y="3107671"/>
            <a:chExt cx="2175142" cy="971952"/>
          </a:xfrm>
        </p:grpSpPr>
        <p:sp>
          <p:nvSpPr>
            <p:cNvPr id="16" name="矩形: 对角圆角 15">
              <a:extLst>
                <a:ext uri="{FF2B5EF4-FFF2-40B4-BE49-F238E27FC236}">
                  <a16:creationId xmlns:a16="http://schemas.microsoft.com/office/drawing/2014/main" id="{BE108B63-7020-6E4E-4F82-5876916BA303}"/>
                </a:ext>
              </a:extLst>
            </p:cNvPr>
            <p:cNvSpPr/>
            <p:nvPr/>
          </p:nvSpPr>
          <p:spPr>
            <a:xfrm>
              <a:off x="3328842" y="3111609"/>
              <a:ext cx="2175142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rgbClr val="D8E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数据列表：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总记录数：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total</a:t>
              </a:r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428EF80C-4637-0A18-A0AF-FFDCA10203DC}"/>
                </a:ext>
              </a:extLst>
            </p:cNvPr>
            <p:cNvSpPr/>
            <p:nvPr/>
          </p:nvSpPr>
          <p:spPr>
            <a:xfrm>
              <a:off x="3328842" y="3107671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后台给前端返回的数据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A6F5BF2A-5A05-188E-2D32-775FE1133354}"/>
              </a:ext>
            </a:extLst>
          </p:cNvPr>
          <p:cNvSpPr/>
          <p:nvPr/>
        </p:nvSpPr>
        <p:spPr>
          <a:xfrm>
            <a:off x="1019908" y="3269481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前端</a:t>
            </a:r>
          </a:p>
        </p:txBody>
      </p:sp>
      <p:sp>
        <p:nvSpPr>
          <p:cNvPr id="24" name="矩形: 对角圆角 23">
            <a:extLst>
              <a:ext uri="{FF2B5EF4-FFF2-40B4-BE49-F238E27FC236}">
                <a16:creationId xmlns:a16="http://schemas.microsoft.com/office/drawing/2014/main" id="{81E93A53-5E1F-33D7-DCA1-3B59FAB7B393}"/>
              </a:ext>
            </a:extLst>
          </p:cNvPr>
          <p:cNvSpPr/>
          <p:nvPr/>
        </p:nvSpPr>
        <p:spPr>
          <a:xfrm>
            <a:off x="1019908" y="4292548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后端</a:t>
            </a:r>
          </a:p>
        </p:txBody>
      </p:sp>
      <p:sp>
        <p:nvSpPr>
          <p:cNvPr id="6" name="!!对话气泡: 矩形 3">
            <a:extLst>
              <a:ext uri="{FF2B5EF4-FFF2-40B4-BE49-F238E27FC236}">
                <a16:creationId xmlns:a16="http://schemas.microsoft.com/office/drawing/2014/main" id="{802A7382-699E-6C4C-61C8-95C619DF3199}"/>
              </a:ext>
            </a:extLst>
          </p:cNvPr>
          <p:cNvSpPr/>
          <p:nvPr/>
        </p:nvSpPr>
        <p:spPr>
          <a:xfrm>
            <a:off x="8553416" y="4813786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9" name="!!对话气泡: 矩形 1">
            <a:extLst>
              <a:ext uri="{FF2B5EF4-FFF2-40B4-BE49-F238E27FC236}">
                <a16:creationId xmlns:a16="http://schemas.microsoft.com/office/drawing/2014/main" id="{15BC992D-94F1-ED82-CCB5-595DEF4A8C5D}"/>
              </a:ext>
            </a:extLst>
          </p:cNvPr>
          <p:cNvSpPr/>
          <p:nvPr/>
        </p:nvSpPr>
        <p:spPr>
          <a:xfrm>
            <a:off x="8553416" y="4519957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988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9770300C-F040-82DF-0A8C-F340F14F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11" y="2308755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C147CB1-864B-B3C7-C68E-D757C921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50" y="1347308"/>
            <a:ext cx="4023250" cy="1218511"/>
          </a:xfrm>
          <a:prstGeom prst="roundRect">
            <a:avLst>
              <a:gd name="adj" fmla="val 564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538554C-3307-E9E3-F784-B3AE939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思路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53106DF-D4AF-ACD1-4A64-921A6CD4D3DB}"/>
              </a:ext>
            </a:extLst>
          </p:cNvPr>
          <p:cNvSpPr/>
          <p:nvPr/>
        </p:nvSpPr>
        <p:spPr>
          <a:xfrm>
            <a:off x="4417818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7903C5E-6DE6-FC2F-B78C-14129EA23BB5}"/>
              </a:ext>
            </a:extLst>
          </p:cNvPr>
          <p:cNvSpPr/>
          <p:nvPr/>
        </p:nvSpPr>
        <p:spPr>
          <a:xfrm>
            <a:off x="7127238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0B79F17B-8E7F-2806-4F6B-51D66B556B07}"/>
              </a:ext>
            </a:extLst>
          </p:cNvPr>
          <p:cNvSpPr/>
          <p:nvPr/>
        </p:nvSpPr>
        <p:spPr>
          <a:xfrm>
            <a:off x="9865723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54FBB17B-7D2F-EEBF-935C-B893029283B1}"/>
              </a:ext>
            </a:extLst>
          </p:cNvPr>
          <p:cNvSpPr/>
          <p:nvPr/>
        </p:nvSpPr>
        <p:spPr>
          <a:xfrm>
            <a:off x="1621202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8F0662E-CAE5-2C39-924B-48DC0F41B6A7}"/>
              </a:ext>
            </a:extLst>
          </p:cNvPr>
          <p:cNvGrpSpPr/>
          <p:nvPr/>
        </p:nvGrpSpPr>
        <p:grpSpPr>
          <a:xfrm>
            <a:off x="710880" y="4826934"/>
            <a:ext cx="780070" cy="786974"/>
            <a:chOff x="1288572" y="3466291"/>
            <a:chExt cx="1076475" cy="1086002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89BC59E-1537-471C-D6CA-8AF5F747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20EA293-F5FC-B2F9-6128-36F6C1C4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03009C-46DB-3E50-16AB-56D0F897DEBF}"/>
              </a:ext>
            </a:extLst>
          </p:cNvPr>
          <p:cNvGrpSpPr/>
          <p:nvPr/>
        </p:nvGrpSpPr>
        <p:grpSpPr>
          <a:xfrm>
            <a:off x="10684132" y="4615311"/>
            <a:ext cx="1099038" cy="1207111"/>
            <a:chOff x="10096217" y="3657600"/>
            <a:chExt cx="1099038" cy="1207111"/>
          </a:xfrm>
        </p:grpSpPr>
        <p:sp>
          <p:nvSpPr>
            <p:cNvPr id="34" name="流程图: 磁盘 33">
              <a:extLst>
                <a:ext uri="{FF2B5EF4-FFF2-40B4-BE49-F238E27FC236}">
                  <a16:creationId xmlns:a16="http://schemas.microsoft.com/office/drawing/2014/main" id="{3A52643B-B7B1-3C18-E66B-0B6EAE3155BD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!!流程图: 数据库">
              <a:extLst>
                <a:ext uri="{FF2B5EF4-FFF2-40B4-BE49-F238E27FC236}">
                  <a16:creationId xmlns:a16="http://schemas.microsoft.com/office/drawing/2014/main" id="{9F728D7E-B74B-0D70-774D-D19AE803641D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36" name="流程图: 磁盘 35">
              <a:extLst>
                <a:ext uri="{FF2B5EF4-FFF2-40B4-BE49-F238E27FC236}">
                  <a16:creationId xmlns:a16="http://schemas.microsoft.com/office/drawing/2014/main" id="{94D0731A-75D1-8AD7-E3F9-121460DFEFCB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!!矩形: 对角圆角 11">
            <a:extLst>
              <a:ext uri="{FF2B5EF4-FFF2-40B4-BE49-F238E27FC236}">
                <a16:creationId xmlns:a16="http://schemas.microsoft.com/office/drawing/2014/main" id="{FF67505F-5D43-35BA-9C1A-55E88521B057}"/>
              </a:ext>
            </a:extLst>
          </p:cNvPr>
          <p:cNvSpPr/>
          <p:nvPr/>
        </p:nvSpPr>
        <p:spPr>
          <a:xfrm>
            <a:off x="2389017" y="4111078"/>
            <a:ext cx="1949142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接收分页参数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pageSize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进行分页查询，获取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</a:p>
        </p:txBody>
      </p:sp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B818D0FA-257E-8BAB-CE5C-F55D86F22264}"/>
              </a:ext>
            </a:extLst>
          </p:cNvPr>
          <p:cNvSpPr/>
          <p:nvPr/>
        </p:nvSpPr>
        <p:spPr>
          <a:xfrm>
            <a:off x="2391736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39" name="!!矩形: 对角圆角 10">
            <a:extLst>
              <a:ext uri="{FF2B5EF4-FFF2-40B4-BE49-F238E27FC236}">
                <a16:creationId xmlns:a16="http://schemas.microsoft.com/office/drawing/2014/main" id="{E2C75C2F-7924-12A5-9734-7BDB6A325C6F}"/>
              </a:ext>
            </a:extLst>
          </p:cNvPr>
          <p:cNvSpPr/>
          <p:nvPr/>
        </p:nvSpPr>
        <p:spPr>
          <a:xfrm>
            <a:off x="5207162" y="4111078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接口查询总记录数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接口获取数据列表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对象，返回</a:t>
            </a:r>
          </a:p>
        </p:txBody>
      </p:sp>
      <p:sp>
        <p:nvSpPr>
          <p:cNvPr id="40" name="!!矩形: 对角圆角 39">
            <a:extLst>
              <a:ext uri="{FF2B5EF4-FFF2-40B4-BE49-F238E27FC236}">
                <a16:creationId xmlns:a16="http://schemas.microsoft.com/office/drawing/2014/main" id="{B65A9C9A-8F22-A498-CA35-AB44075AE1B5}"/>
              </a:ext>
            </a:extLst>
          </p:cNvPr>
          <p:cNvSpPr/>
          <p:nvPr/>
        </p:nvSpPr>
        <p:spPr>
          <a:xfrm>
            <a:off x="5207162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41" name="!!矩形: 对角圆角 9">
            <a:extLst>
              <a:ext uri="{FF2B5EF4-FFF2-40B4-BE49-F238E27FC236}">
                <a16:creationId xmlns:a16="http://schemas.microsoft.com/office/drawing/2014/main" id="{F2733D18-9869-F5A2-EE5A-3C358E94A185}"/>
              </a:ext>
            </a:extLst>
          </p:cNvPr>
          <p:cNvSpPr/>
          <p:nvPr/>
        </p:nvSpPr>
        <p:spPr>
          <a:xfrm>
            <a:off x="7945647" y="4111078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count(*) from emp;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emp limit ?,? 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矩形: 对角圆角 41">
            <a:extLst>
              <a:ext uri="{FF2B5EF4-FFF2-40B4-BE49-F238E27FC236}">
                <a16:creationId xmlns:a16="http://schemas.microsoft.com/office/drawing/2014/main" id="{4947C913-6667-65B4-BEC3-7D4C5140A21C}"/>
              </a:ext>
            </a:extLst>
          </p:cNvPr>
          <p:cNvSpPr/>
          <p:nvPr/>
        </p:nvSpPr>
        <p:spPr>
          <a:xfrm>
            <a:off x="7945647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19" name="!!对话气泡: 矩形 3">
            <a:extLst>
              <a:ext uri="{FF2B5EF4-FFF2-40B4-BE49-F238E27FC236}">
                <a16:creationId xmlns:a16="http://schemas.microsoft.com/office/drawing/2014/main" id="{761258DB-A2CB-9359-CDE7-547EA8074898}"/>
              </a:ext>
            </a:extLst>
          </p:cNvPr>
          <p:cNvSpPr/>
          <p:nvPr/>
        </p:nvSpPr>
        <p:spPr>
          <a:xfrm>
            <a:off x="8757275" y="1739446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20" name="!!对话气泡: 矩形 1">
            <a:extLst>
              <a:ext uri="{FF2B5EF4-FFF2-40B4-BE49-F238E27FC236}">
                <a16:creationId xmlns:a16="http://schemas.microsoft.com/office/drawing/2014/main" id="{283BE3BC-4F7C-3DE7-1C5C-AD6B487252BA}"/>
              </a:ext>
            </a:extLst>
          </p:cNvPr>
          <p:cNvSpPr/>
          <p:nvPr/>
        </p:nvSpPr>
        <p:spPr>
          <a:xfrm>
            <a:off x="8757275" y="2035104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43C08B-9843-0CCC-AD65-4E256BEF134B}"/>
              </a:ext>
            </a:extLst>
          </p:cNvPr>
          <p:cNvSpPr txBox="1"/>
          <p:nvPr/>
        </p:nvSpPr>
        <p:spPr>
          <a:xfrm>
            <a:off x="6085679" y="4807937"/>
            <a:ext cx="52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total</a:t>
            </a:r>
            <a:endParaRPr lang="zh-CN" altLang="en-US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2FABFC-75AF-A1C9-DF15-D5D05BF0575B}"/>
              </a:ext>
            </a:extLst>
          </p:cNvPr>
          <p:cNvSpPr txBox="1"/>
          <p:nvPr/>
        </p:nvSpPr>
        <p:spPr>
          <a:xfrm>
            <a:off x="6096000" y="5376519"/>
            <a:ext cx="535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49570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64BAB2-109D-C374-E59E-25B8B364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323715-80E3-775E-A2FE-0F7A46A5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7" y="1519309"/>
            <a:ext cx="7056732" cy="1562235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FA1766-7A76-AC3E-F6CA-CF0B2C36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50" y="2814336"/>
            <a:ext cx="7056732" cy="2072606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C45F54-4933-3590-B0BB-00D56A3B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12" y="4416591"/>
            <a:ext cx="7033870" cy="1844200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0" name="矩形: 对角圆角 9">
            <a:extLst>
              <a:ext uri="{FF2B5EF4-FFF2-40B4-BE49-F238E27FC236}">
                <a16:creationId xmlns:a16="http://schemas.microsoft.com/office/drawing/2014/main" id="{8416A9D2-21D6-D0DC-B086-5C46DE9FF123}"/>
              </a:ext>
            </a:extLst>
          </p:cNvPr>
          <p:cNvSpPr/>
          <p:nvPr/>
        </p:nvSpPr>
        <p:spPr>
          <a:xfrm>
            <a:off x="6842501" y="1509234"/>
            <a:ext cx="1049780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11" name="!!矩形: 对角圆角 39">
            <a:extLst>
              <a:ext uri="{FF2B5EF4-FFF2-40B4-BE49-F238E27FC236}">
                <a16:creationId xmlns:a16="http://schemas.microsoft.com/office/drawing/2014/main" id="{470E98CD-AD3B-A288-77D5-A6FEA455451F}"/>
              </a:ext>
            </a:extLst>
          </p:cNvPr>
          <p:cNvSpPr/>
          <p:nvPr/>
        </p:nvSpPr>
        <p:spPr>
          <a:xfrm>
            <a:off x="8264769" y="2805544"/>
            <a:ext cx="1122205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F2D8E7A3-4936-6416-9FA3-AB7EC96D98B7}"/>
              </a:ext>
            </a:extLst>
          </p:cNvPr>
          <p:cNvSpPr/>
          <p:nvPr/>
        </p:nvSpPr>
        <p:spPr>
          <a:xfrm>
            <a:off x="10233694" y="4407799"/>
            <a:ext cx="1049780" cy="339653"/>
          </a:xfrm>
          <a:prstGeom prst="round2DiagRect">
            <a:avLst>
              <a:gd name="adj1" fmla="val 0"/>
              <a:gd name="adj2" fmla="val 2847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35DFFA-0F1A-E63A-1C9C-5DDE9585CB2C}"/>
              </a:ext>
            </a:extLst>
          </p:cNvPr>
          <p:cNvSpPr txBox="1"/>
          <p:nvPr/>
        </p:nvSpPr>
        <p:spPr>
          <a:xfrm>
            <a:off x="710880" y="6335308"/>
            <a:ext cx="855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 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defaultValue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可以来设置参数的默认值。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41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3AC74-5293-77E2-9C08-5D65D44D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26018-41A4-A82E-A29D-43646944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648523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12C7E6-7A26-6D16-1FA3-25AE011F4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6168" y="1173480"/>
            <a:ext cx="5760538" cy="4511040"/>
          </a:xfrm>
        </p:spPr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pPr lvl="1">
              <a:lnSpc>
                <a:spcPct val="200000"/>
              </a:lnSpc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请求参数：页码、每页展示记录数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响应结果：总记录数、结果列表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(PageBean)</a:t>
            </a:r>
            <a:endParaRPr lang="en-US" altLang="zh-CN"/>
          </a:p>
          <a:p>
            <a:r>
              <a:rPr lang="zh-CN" altLang="en-US"/>
              <a:t>注解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A80507-B350-BBB4-6A43-BB0A140EDA1C}"/>
              </a:ext>
            </a:extLst>
          </p:cNvPr>
          <p:cNvSpPr/>
          <p:nvPr/>
        </p:nvSpPr>
        <p:spPr>
          <a:xfrm>
            <a:off x="5312679" y="4288422"/>
            <a:ext cx="5154094" cy="478887"/>
          </a:xfrm>
          <a:prstGeom prst="roundRect">
            <a:avLst>
              <a:gd name="adj" fmla="val 1199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@RequestParam(defaultValue=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//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设置请求参数默认值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157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4A12E9-45C7-9C4E-768F-B88DCE9A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分页插件</a:t>
            </a:r>
            <a:r>
              <a:rPr lang="en-US" altLang="zh-CN"/>
              <a:t>PageHelper</a:t>
            </a:r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466248-F613-AF08-0E1E-3E4A222D6BE1}"/>
              </a:ext>
            </a:extLst>
          </p:cNvPr>
          <p:cNvGrpSpPr/>
          <p:nvPr/>
        </p:nvGrpSpPr>
        <p:grpSpPr>
          <a:xfrm>
            <a:off x="724004" y="1667548"/>
            <a:ext cx="5256848" cy="1778630"/>
            <a:chOff x="848296" y="1836226"/>
            <a:chExt cx="5256848" cy="177863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3E2C20D-709E-8275-6426-B8B06CB3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296" y="1845370"/>
              <a:ext cx="5247704" cy="1769486"/>
            </a:xfrm>
            <a:prstGeom prst="roundRect">
              <a:avLst>
                <a:gd name="adj" fmla="val 5632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A8427EB8-882E-6A37-C9EF-EA1AF6552D61}"/>
                </a:ext>
              </a:extLst>
            </p:cNvPr>
            <p:cNvSpPr/>
            <p:nvPr/>
          </p:nvSpPr>
          <p:spPr>
            <a:xfrm>
              <a:off x="5055364" y="1836226"/>
              <a:ext cx="1049780" cy="339653"/>
            </a:xfrm>
            <a:prstGeom prst="round2DiagRect">
              <a:avLst>
                <a:gd name="adj1" fmla="val 0"/>
                <a:gd name="adj2" fmla="val 2847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EmpMapper</a:t>
              </a:r>
              <a:endParaRPr lang="zh-CN" altLang="en-US" sz="1200" b="1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A08CD2-0CE5-D8AF-939B-619428C99BC9}"/>
              </a:ext>
            </a:extLst>
          </p:cNvPr>
          <p:cNvGrpSpPr/>
          <p:nvPr/>
        </p:nvGrpSpPr>
        <p:grpSpPr>
          <a:xfrm>
            <a:off x="724004" y="3474312"/>
            <a:ext cx="5248546" cy="2833251"/>
            <a:chOff x="848296" y="3811669"/>
            <a:chExt cx="5248546" cy="283325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6078D61-EDA8-3EB4-4FF2-A2E6C61BD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026"/>
            <a:stretch/>
          </p:blipFill>
          <p:spPr>
            <a:xfrm>
              <a:off x="848296" y="3820813"/>
              <a:ext cx="5239402" cy="2824107"/>
            </a:xfrm>
            <a:prstGeom prst="roundRect">
              <a:avLst>
                <a:gd name="adj" fmla="val 3744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!!矩形: 对角圆角 39">
              <a:extLst>
                <a:ext uri="{FF2B5EF4-FFF2-40B4-BE49-F238E27FC236}">
                  <a16:creationId xmlns:a16="http://schemas.microsoft.com/office/drawing/2014/main" id="{F7C55DC0-E646-CDD5-1537-B1A3F837A4FE}"/>
                </a:ext>
              </a:extLst>
            </p:cNvPr>
            <p:cNvSpPr/>
            <p:nvPr/>
          </p:nvSpPr>
          <p:spPr>
            <a:xfrm>
              <a:off x="4974637" y="3811669"/>
              <a:ext cx="1122205" cy="339653"/>
            </a:xfrm>
            <a:prstGeom prst="round2DiagRect">
              <a:avLst>
                <a:gd name="adj1" fmla="val 0"/>
                <a:gd name="adj2" fmla="val 2588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EmpServiceImpl</a:t>
              </a:r>
              <a:endParaRPr lang="zh-CN" altLang="en-US" sz="1200" b="1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60DEE35-6AFC-5A27-252A-ECB64EB9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24" y="3819016"/>
            <a:ext cx="5439446" cy="2488547"/>
          </a:xfrm>
          <a:prstGeom prst="roundRect">
            <a:avLst>
              <a:gd name="adj" fmla="val 307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8" name="!!矩形: 对角圆角 39">
            <a:extLst>
              <a:ext uri="{FF2B5EF4-FFF2-40B4-BE49-F238E27FC236}">
                <a16:creationId xmlns:a16="http://schemas.microsoft.com/office/drawing/2014/main" id="{E8321ADC-8C08-9CD9-408D-3F6C68E576C5}"/>
              </a:ext>
            </a:extLst>
          </p:cNvPr>
          <p:cNvSpPr/>
          <p:nvPr/>
        </p:nvSpPr>
        <p:spPr>
          <a:xfrm>
            <a:off x="10467418" y="3809871"/>
            <a:ext cx="1122205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pic>
        <p:nvPicPr>
          <p:cNvPr id="30" name="!!图片 29">
            <a:extLst>
              <a:ext uri="{FF2B5EF4-FFF2-40B4-BE49-F238E27FC236}">
                <a16:creationId xmlns:a16="http://schemas.microsoft.com/office/drawing/2014/main" id="{2FB611FD-836F-B64E-1F16-AD9643CCA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9334"/>
          <a:stretch/>
        </p:blipFill>
        <p:spPr>
          <a:xfrm>
            <a:off x="6137424" y="1676692"/>
            <a:ext cx="5439446" cy="736326"/>
          </a:xfrm>
          <a:prstGeom prst="roundRect">
            <a:avLst>
              <a:gd name="adj" fmla="val 951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BF38509-B768-FB1A-4BE8-60060B05214B}"/>
              </a:ext>
            </a:extLst>
          </p:cNvPr>
          <p:cNvSpPr txBox="1"/>
          <p:nvPr/>
        </p:nvSpPr>
        <p:spPr>
          <a:xfrm>
            <a:off x="2869344" y="3209706"/>
            <a:ext cx="220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步骤固定</a:t>
            </a:r>
            <a:endParaRPr lang="en-US" altLang="zh-CN" sz="360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代码繁琐</a:t>
            </a:r>
            <a:endParaRPr lang="zh-CN" altLang="en-US" sz="3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E92CF2-929A-A7F2-CE31-1E06AA215530}"/>
              </a:ext>
            </a:extLst>
          </p:cNvPr>
          <p:cNvSpPr txBox="1"/>
          <p:nvPr/>
        </p:nvSpPr>
        <p:spPr>
          <a:xfrm>
            <a:off x="2938508" y="6307563"/>
            <a:ext cx="16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原始方式</a:t>
            </a:r>
            <a:endParaRPr lang="zh-CN" altLang="en-US" sz="2800" dirty="0"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FD7F83-F027-6C46-7CB5-5710F2F61A3A}"/>
              </a:ext>
            </a:extLst>
          </p:cNvPr>
          <p:cNvSpPr txBox="1"/>
          <p:nvPr/>
        </p:nvSpPr>
        <p:spPr>
          <a:xfrm>
            <a:off x="8294698" y="6236541"/>
            <a:ext cx="16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PageHelper</a:t>
            </a:r>
            <a:endParaRPr lang="zh-CN" altLang="en-US" sz="2800" dirty="0"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7" name="!!矩形: 对角圆角 26">
            <a:extLst>
              <a:ext uri="{FF2B5EF4-FFF2-40B4-BE49-F238E27FC236}">
                <a16:creationId xmlns:a16="http://schemas.microsoft.com/office/drawing/2014/main" id="{9362F9B4-E092-C4D9-9D6D-E8B86F8CB198}"/>
              </a:ext>
            </a:extLst>
          </p:cNvPr>
          <p:cNvSpPr/>
          <p:nvPr/>
        </p:nvSpPr>
        <p:spPr>
          <a:xfrm>
            <a:off x="10539843" y="1670033"/>
            <a:ext cx="1049780" cy="339653"/>
          </a:xfrm>
          <a:prstGeom prst="round2DiagRect">
            <a:avLst>
              <a:gd name="adj1" fmla="val 0"/>
              <a:gd name="adj2" fmla="val 2847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3C00B00-D0A9-A18B-BBE1-C41A0AF33AA7}"/>
              </a:ext>
            </a:extLst>
          </p:cNvPr>
          <p:cNvCxnSpPr>
            <a:cxnSpLocks/>
          </p:cNvCxnSpPr>
          <p:nvPr/>
        </p:nvCxnSpPr>
        <p:spPr>
          <a:xfrm>
            <a:off x="6045688" y="1519422"/>
            <a:ext cx="0" cy="51654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33A6A93-F562-CB7D-AD2E-0F5A03DF3E87}"/>
              </a:ext>
            </a:extLst>
          </p:cNvPr>
          <p:cNvSpPr/>
          <p:nvPr/>
        </p:nvSpPr>
        <p:spPr>
          <a:xfrm>
            <a:off x="9552373" y="4656793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F22749-AB76-C247-5D87-03A2EB559FC9}"/>
              </a:ext>
            </a:extLst>
          </p:cNvPr>
          <p:cNvSpPr txBox="1"/>
          <p:nvPr/>
        </p:nvSpPr>
        <p:spPr>
          <a:xfrm>
            <a:off x="8402350" y="2618687"/>
            <a:ext cx="1204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简洁</a:t>
            </a:r>
            <a:endParaRPr lang="en-US" altLang="zh-CN" sz="360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高效</a:t>
            </a:r>
            <a:endParaRPr lang="zh-CN" altLang="en-US" sz="3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ABF3B5-A691-C7FD-545D-772BE13CD042}"/>
              </a:ext>
            </a:extLst>
          </p:cNvPr>
          <p:cNvSpPr txBox="1"/>
          <p:nvPr/>
        </p:nvSpPr>
        <p:spPr>
          <a:xfrm>
            <a:off x="7419029" y="1625913"/>
            <a:ext cx="87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Consolas" panose="020B0609020204030204" pitchFamily="49" charset="0"/>
              </a:rPr>
              <a:t>count(*)</a:t>
            </a:r>
            <a:endParaRPr lang="zh-CN" altLang="en-US" sz="1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9A1D729-61D3-0C74-37DA-586F97B63205}"/>
              </a:ext>
            </a:extLst>
          </p:cNvPr>
          <p:cNvSpPr txBox="1"/>
          <p:nvPr/>
        </p:nvSpPr>
        <p:spPr>
          <a:xfrm>
            <a:off x="8541603" y="1625913"/>
            <a:ext cx="87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Consolas" panose="020B0609020204030204" pitchFamily="49" charset="0"/>
              </a:rPr>
              <a:t>limit ?,?</a:t>
            </a:r>
            <a:endParaRPr lang="zh-CN" altLang="en-US" sz="1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925634-043E-7A96-1FB8-4BFADFF2E65D}"/>
              </a:ext>
            </a:extLst>
          </p:cNvPr>
          <p:cNvSpPr/>
          <p:nvPr/>
        </p:nvSpPr>
        <p:spPr>
          <a:xfrm>
            <a:off x="6137424" y="4252404"/>
            <a:ext cx="5439444" cy="404389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D221921-6C43-2490-EE68-9FC6A9B8D08A}"/>
              </a:ext>
            </a:extLst>
          </p:cNvPr>
          <p:cNvSpPr/>
          <p:nvPr/>
        </p:nvSpPr>
        <p:spPr>
          <a:xfrm>
            <a:off x="6127971" y="5113137"/>
            <a:ext cx="5439444" cy="285628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17B07BA-BFA2-F125-E52F-30D97FCEB547}"/>
              </a:ext>
            </a:extLst>
          </p:cNvPr>
          <p:cNvSpPr/>
          <p:nvPr/>
        </p:nvSpPr>
        <p:spPr>
          <a:xfrm>
            <a:off x="9552374" y="5000144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/>
      <p:bldP spid="33" grpId="0"/>
      <p:bldP spid="34" grpId="0"/>
      <p:bldP spid="27" grpId="0" animBg="1"/>
      <p:bldP spid="38" grpId="0" animBg="1"/>
      <p:bldP spid="40" grpId="0"/>
      <p:bldP spid="41" grpId="0"/>
      <p:bldP spid="41" grpId="1"/>
      <p:bldP spid="42" grpId="0"/>
      <p:bldP spid="42" grpId="1"/>
      <p:bldP spid="43" grpId="0" animBg="1"/>
      <p:bldP spid="44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AE3287C-D9BE-7E4A-38B5-6BB5FF8B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F117C6-1B70-03C2-3AB6-3D0B332B5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358"/>
          <a:stretch/>
        </p:blipFill>
        <p:spPr>
          <a:xfrm>
            <a:off x="847210" y="4179239"/>
            <a:ext cx="8015436" cy="2488547"/>
          </a:xfrm>
          <a:prstGeom prst="roundRect">
            <a:avLst>
              <a:gd name="adj" fmla="val 307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4" name="!!图片 29">
            <a:extLst>
              <a:ext uri="{FF2B5EF4-FFF2-40B4-BE49-F238E27FC236}">
                <a16:creationId xmlns:a16="http://schemas.microsoft.com/office/drawing/2014/main" id="{07061D3E-49C1-3EA2-7CA5-55178026C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20055"/>
          <a:stretch/>
        </p:blipFill>
        <p:spPr>
          <a:xfrm>
            <a:off x="847210" y="3308761"/>
            <a:ext cx="8015435" cy="736326"/>
          </a:xfrm>
          <a:prstGeom prst="roundRect">
            <a:avLst>
              <a:gd name="adj" fmla="val 951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BB2760-4EA9-C887-AE7C-99D2E7C82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5084"/>
          <a:stretch/>
        </p:blipFill>
        <p:spPr>
          <a:xfrm>
            <a:off x="847210" y="1705683"/>
            <a:ext cx="8015435" cy="1485204"/>
          </a:xfrm>
          <a:prstGeom prst="roundRect">
            <a:avLst>
              <a:gd name="adj" fmla="val 733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88055427-0161-F867-24B5-0C9869245F0F}"/>
              </a:ext>
            </a:extLst>
          </p:cNvPr>
          <p:cNvSpPr/>
          <p:nvPr/>
        </p:nvSpPr>
        <p:spPr>
          <a:xfrm>
            <a:off x="8277957" y="2163847"/>
            <a:ext cx="1169377" cy="34290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pom.xml</a:t>
            </a:r>
            <a:endParaRPr lang="zh-CN" altLang="en-US" sz="1400" b="1"/>
          </a:p>
        </p:txBody>
      </p:sp>
      <p:sp>
        <p:nvSpPr>
          <p:cNvPr id="33" name="!!矩形: 对角圆角 26">
            <a:extLst>
              <a:ext uri="{FF2B5EF4-FFF2-40B4-BE49-F238E27FC236}">
                <a16:creationId xmlns:a16="http://schemas.microsoft.com/office/drawing/2014/main" id="{5E3CDF5D-BDF1-DC47-73FD-EA4B7248775D}"/>
              </a:ext>
            </a:extLst>
          </p:cNvPr>
          <p:cNvSpPr/>
          <p:nvPr/>
        </p:nvSpPr>
        <p:spPr>
          <a:xfrm>
            <a:off x="8277955" y="3502511"/>
            <a:ext cx="1169377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30" name="!!矩形: 对角圆角 39">
            <a:extLst>
              <a:ext uri="{FF2B5EF4-FFF2-40B4-BE49-F238E27FC236}">
                <a16:creationId xmlns:a16="http://schemas.microsoft.com/office/drawing/2014/main" id="{FE589A34-82F5-99B7-4B17-6001AA8573AB}"/>
              </a:ext>
            </a:extLst>
          </p:cNvPr>
          <p:cNvSpPr/>
          <p:nvPr/>
        </p:nvSpPr>
        <p:spPr>
          <a:xfrm>
            <a:off x="8277956" y="5253685"/>
            <a:ext cx="1169377" cy="339653"/>
          </a:xfrm>
          <a:prstGeom prst="round2DiagRect">
            <a:avLst>
              <a:gd name="adj1" fmla="val 19256"/>
              <a:gd name="adj2" fmla="val 0"/>
            </a:avLst>
          </a:prstGeom>
          <a:solidFill>
            <a:srgbClr val="FFC000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A396F8-B4C3-2CC2-4A22-D66992CCFF1F}"/>
              </a:ext>
            </a:extLst>
          </p:cNvPr>
          <p:cNvSpPr/>
          <p:nvPr/>
        </p:nvSpPr>
        <p:spPr>
          <a:xfrm>
            <a:off x="4287914" y="5064488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8E91CB-0C01-6FB3-24EE-9D3F8ECF442A}"/>
              </a:ext>
            </a:extLst>
          </p:cNvPr>
          <p:cNvSpPr/>
          <p:nvPr/>
        </p:nvSpPr>
        <p:spPr>
          <a:xfrm>
            <a:off x="4287915" y="5407839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3AC74-5293-77E2-9C08-5D65D44D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26018-41A4-A82E-A29D-43646944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4662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9D78F0-479F-5B5C-A712-DFE322DD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成品展示</a:t>
            </a:r>
          </a:p>
        </p:txBody>
      </p:sp>
      <p:pic>
        <p:nvPicPr>
          <p:cNvPr id="8" name="!!图片 6">
            <a:extLst>
              <a:ext uri="{FF2B5EF4-FFF2-40B4-BE49-F238E27FC236}">
                <a16:creationId xmlns:a16="http://schemas.microsoft.com/office/drawing/2014/main" id="{7E69439A-A93C-64F7-F350-620E0A9B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1678306"/>
            <a:ext cx="9794631" cy="3501388"/>
          </a:xfrm>
          <a:prstGeom prst="roundRect">
            <a:avLst>
              <a:gd name="adj" fmla="val 310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1" name="!!图片 9">
            <a:extLst>
              <a:ext uri="{FF2B5EF4-FFF2-40B4-BE49-F238E27FC236}">
                <a16:creationId xmlns:a16="http://schemas.microsoft.com/office/drawing/2014/main" id="{E1F3B148-1BDC-BC2C-5709-97FE4C5D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98" y="2444262"/>
            <a:ext cx="9698110" cy="403327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9180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EEB081-ED9D-C6BD-F353-6BF00AE2AC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2141294"/>
          </a:xfrm>
        </p:spPr>
        <p:txBody>
          <a:bodyPr/>
          <a:lstStyle/>
          <a:p>
            <a:r>
              <a:rPr lang="en-US" altLang="zh-CN"/>
              <a:t>PageHelper</a:t>
            </a:r>
            <a:r>
              <a:rPr lang="zh-CN" altLang="en-US"/>
              <a:t>分页插件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822ECBA-06EE-BD35-A969-7A4700735435}"/>
              </a:ext>
            </a:extLst>
          </p:cNvPr>
          <p:cNvSpPr/>
          <p:nvPr/>
        </p:nvSpPr>
        <p:spPr>
          <a:xfrm>
            <a:off x="5495277" y="2986654"/>
            <a:ext cx="5760538" cy="240830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引入依赖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pagehelper-spring-boot-starter</a:t>
            </a: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eaLnBrk="0" fontAlgn="base" hangingPunct="0">
              <a:lnSpc>
                <a:spcPct val="200000"/>
              </a:lnSpc>
              <a:tabLst>
                <a:tab pos="216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PageHelper.startPage(pageNum, pageSize);</a:t>
            </a:r>
          </a:p>
          <a:p>
            <a:pPr eaLnBrk="0" fontAlgn="base" hangingPunct="0">
              <a:lnSpc>
                <a:spcPct val="200000"/>
              </a:lnSpc>
              <a:tabLst>
                <a:tab pos="216000" algn="l"/>
              </a:tabLst>
            </a:pP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List&lt;Emp&gt; list = empMapper.list();</a:t>
            </a:r>
          </a:p>
          <a:p>
            <a:pPr eaLnBrk="0" fontAlgn="base" hangingPunct="0">
              <a:lnSpc>
                <a:spcPct val="200000"/>
              </a:lnSpc>
              <a:tabLst>
                <a:tab pos="216000" algn="l"/>
              </a:tabLst>
            </a:pP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Page&lt;Emp&gt; page = (Page&lt;Emp&gt;)list;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86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86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5C23D1-1B6F-F2EF-A096-EE1CECB4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需求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A9D41C-5E3D-4FEF-E048-87B72B91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1" y="1607342"/>
            <a:ext cx="9378462" cy="4897641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D8570E5-4296-99CA-65DD-6F0DB8E75FB7}"/>
              </a:ext>
            </a:extLst>
          </p:cNvPr>
          <p:cNvSpPr/>
          <p:nvPr/>
        </p:nvSpPr>
        <p:spPr>
          <a:xfrm>
            <a:off x="835271" y="6137028"/>
            <a:ext cx="9378462" cy="367955"/>
          </a:xfrm>
          <a:prstGeom prst="roundRect">
            <a:avLst>
              <a:gd name="adj" fmla="val 22285"/>
            </a:avLst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C172F1-FADA-42B8-26A8-B6F37A69820B}"/>
              </a:ext>
            </a:extLst>
          </p:cNvPr>
          <p:cNvSpPr/>
          <p:nvPr/>
        </p:nvSpPr>
        <p:spPr>
          <a:xfrm>
            <a:off x="835271" y="1607342"/>
            <a:ext cx="8299939" cy="517190"/>
          </a:xfrm>
          <a:prstGeom prst="roundRect">
            <a:avLst>
              <a:gd name="adj" fmla="val 15485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对角圆角 8">
            <a:extLst>
              <a:ext uri="{FF2B5EF4-FFF2-40B4-BE49-F238E27FC236}">
                <a16:creationId xmlns:a16="http://schemas.microsoft.com/office/drawing/2014/main" id="{674CE92F-FE3D-AAD4-4E97-2A71415928CC}"/>
              </a:ext>
            </a:extLst>
          </p:cNvPr>
          <p:cNvSpPr/>
          <p:nvPr/>
        </p:nvSpPr>
        <p:spPr>
          <a:xfrm>
            <a:off x="10283255" y="6137027"/>
            <a:ext cx="880867" cy="367955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已实现</a:t>
            </a:r>
          </a:p>
        </p:txBody>
      </p:sp>
      <p:pic>
        <p:nvPicPr>
          <p:cNvPr id="3" name="!!图片 2">
            <a:extLst>
              <a:ext uri="{FF2B5EF4-FFF2-40B4-BE49-F238E27FC236}">
                <a16:creationId xmlns:a16="http://schemas.microsoft.com/office/drawing/2014/main" id="{B4CE20F4-FB0E-A580-4C2F-4C06D6C22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17" y="2293497"/>
            <a:ext cx="3636352" cy="540128"/>
          </a:xfrm>
          <a:prstGeom prst="round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5464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5C23D1-1B6F-F2EF-A096-EE1CECB4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9A125D5-631F-080F-F5BE-BC3A28746FBB}"/>
              </a:ext>
            </a:extLst>
          </p:cNvPr>
          <p:cNvSpPr/>
          <p:nvPr/>
        </p:nvSpPr>
        <p:spPr>
          <a:xfrm>
            <a:off x="4455517" y="3838895"/>
            <a:ext cx="440408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E0ADEB7-388E-BF76-D6D5-7A15D69CA9B3}"/>
              </a:ext>
            </a:extLst>
          </p:cNvPr>
          <p:cNvSpPr/>
          <p:nvPr/>
        </p:nvSpPr>
        <p:spPr>
          <a:xfrm>
            <a:off x="7320931" y="3903532"/>
            <a:ext cx="48619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A5B7D84-0DE4-541F-1892-CB71A033D883}"/>
              </a:ext>
            </a:extLst>
          </p:cNvPr>
          <p:cNvSpPr/>
          <p:nvPr/>
        </p:nvSpPr>
        <p:spPr>
          <a:xfrm>
            <a:off x="10196819" y="3903532"/>
            <a:ext cx="363122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A9A1E75A-FFC1-954F-B85A-240E3B09913A}"/>
              </a:ext>
            </a:extLst>
          </p:cNvPr>
          <p:cNvSpPr/>
          <p:nvPr/>
        </p:nvSpPr>
        <p:spPr>
          <a:xfrm>
            <a:off x="1421605" y="3838895"/>
            <a:ext cx="339483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6FAC22-BCB0-BE44-EF4A-A88F85FCC066}"/>
              </a:ext>
            </a:extLst>
          </p:cNvPr>
          <p:cNvGrpSpPr/>
          <p:nvPr/>
        </p:nvGrpSpPr>
        <p:grpSpPr>
          <a:xfrm>
            <a:off x="534315" y="3725728"/>
            <a:ext cx="780070" cy="786974"/>
            <a:chOff x="1288572" y="3466291"/>
            <a:chExt cx="1076475" cy="108600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D3A06C0-7773-43BE-AEF1-3B6C472A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5A7B953-EB12-FE14-69F5-73FEDCBD8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066CC7-CC07-85B1-06D5-619DEBF10DDB}"/>
              </a:ext>
            </a:extLst>
          </p:cNvPr>
          <p:cNvGrpSpPr/>
          <p:nvPr/>
        </p:nvGrpSpPr>
        <p:grpSpPr>
          <a:xfrm>
            <a:off x="10590215" y="3601274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6F70053C-C8FA-0E0F-0468-2B0963700398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>
              <a:extLst>
                <a:ext uri="{FF2B5EF4-FFF2-40B4-BE49-F238E27FC236}">
                  <a16:creationId xmlns:a16="http://schemas.microsoft.com/office/drawing/2014/main" id="{CA88BA7B-FA0B-DC69-D2AC-A14D634DDF73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D825E6B9-212E-B0DE-BF87-6BEAA5A55250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!!矩形: 对角圆角 11">
            <a:extLst>
              <a:ext uri="{FF2B5EF4-FFF2-40B4-BE49-F238E27FC236}">
                <a16:creationId xmlns:a16="http://schemas.microsoft.com/office/drawing/2014/main" id="{F21574C2-70EE-63C6-172C-D67113B41158}"/>
              </a:ext>
            </a:extLst>
          </p:cNvPr>
          <p:cNvSpPr/>
          <p:nvPr/>
        </p:nvSpPr>
        <p:spPr>
          <a:xfrm>
            <a:off x="1858645" y="2739978"/>
            <a:ext cx="2493020" cy="2939850"/>
          </a:xfrm>
          <a:prstGeom prst="round2DiagRect">
            <a:avLst>
              <a:gd name="adj1" fmla="val 5127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分页参数、查询条件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进行分页条件查询，获取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396C024E-9DA0-DBAE-E697-713F3C8842E7}"/>
              </a:ext>
            </a:extLst>
          </p:cNvPr>
          <p:cNvSpPr/>
          <p:nvPr/>
        </p:nvSpPr>
        <p:spPr>
          <a:xfrm>
            <a:off x="18539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24" name="!!矩形: 对角圆角 10">
            <a:extLst>
              <a:ext uri="{FF2B5EF4-FFF2-40B4-BE49-F238E27FC236}">
                <a16:creationId xmlns:a16="http://schemas.microsoft.com/office/drawing/2014/main" id="{474D37A9-9A89-8461-BCDB-AD5CD4171AC4}"/>
              </a:ext>
            </a:extLst>
          </p:cNvPr>
          <p:cNvSpPr/>
          <p:nvPr/>
        </p:nvSpPr>
        <p:spPr>
          <a:xfrm>
            <a:off x="4974475" y="2736459"/>
            <a:ext cx="2296448" cy="2939850"/>
          </a:xfrm>
          <a:prstGeom prst="round2DiagRect">
            <a:avLst>
              <a:gd name="adj1" fmla="val 4450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完成分页条件查询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对象，返回</a:t>
            </a:r>
          </a:p>
        </p:txBody>
      </p:sp>
      <p:sp>
        <p:nvSpPr>
          <p:cNvPr id="25" name="!!矩形: 对角圆角 39">
            <a:extLst>
              <a:ext uri="{FF2B5EF4-FFF2-40B4-BE49-F238E27FC236}">
                <a16:creationId xmlns:a16="http://schemas.microsoft.com/office/drawing/2014/main" id="{4ECB7D0E-01CC-5002-6351-0A405759E90F}"/>
              </a:ext>
            </a:extLst>
          </p:cNvPr>
          <p:cNvSpPr/>
          <p:nvPr/>
        </p:nvSpPr>
        <p:spPr>
          <a:xfrm>
            <a:off x="4974474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26" name="!!图片 2">
            <a:extLst>
              <a:ext uri="{FF2B5EF4-FFF2-40B4-BE49-F238E27FC236}">
                <a16:creationId xmlns:a16="http://schemas.microsoft.com/office/drawing/2014/main" id="{B35B4BC9-F6A6-6F17-FC70-7B886D86E585}"/>
              </a:ext>
            </a:extLst>
          </p:cNvPr>
          <p:cNvSpPr/>
          <p:nvPr/>
        </p:nvSpPr>
        <p:spPr>
          <a:xfrm>
            <a:off x="7861305" y="2739977"/>
            <a:ext cx="2296448" cy="2939849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emp where name like concat('%', ?, '%')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and gender = ? and entrydate between ? and ?  order by update_time desc;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3DF18BFE-FA07-E840-0A38-7F2227161A6E}"/>
              </a:ext>
            </a:extLst>
          </p:cNvPr>
          <p:cNvSpPr/>
          <p:nvPr/>
        </p:nvSpPr>
        <p:spPr>
          <a:xfrm>
            <a:off x="78613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28" name="!!矩形: 对角圆角 27">
            <a:extLst>
              <a:ext uri="{FF2B5EF4-FFF2-40B4-BE49-F238E27FC236}">
                <a16:creationId xmlns:a16="http://schemas.microsoft.com/office/drawing/2014/main" id="{81C39A0B-0D2D-83AF-DEB1-145CA3F6400C}"/>
              </a:ext>
            </a:extLst>
          </p:cNvPr>
          <p:cNvSpPr/>
          <p:nvPr/>
        </p:nvSpPr>
        <p:spPr>
          <a:xfrm>
            <a:off x="9107732" y="5340173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4DC32-3F0D-B1E0-33CC-7BF27907E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431" y="1698980"/>
            <a:ext cx="8404289" cy="653452"/>
          </a:xfrm>
          <a:prstGeom prst="round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CA124C-6730-5F13-F8E5-94B9640C501C}"/>
              </a:ext>
            </a:extLst>
          </p:cNvPr>
          <p:cNvSpPr/>
          <p:nvPr/>
        </p:nvSpPr>
        <p:spPr>
          <a:xfrm>
            <a:off x="9513221" y="4109952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D2F322-F174-2EF0-E8D8-0E3B98778573}"/>
              </a:ext>
            </a:extLst>
          </p:cNvPr>
          <p:cNvSpPr/>
          <p:nvPr/>
        </p:nvSpPr>
        <p:spPr>
          <a:xfrm>
            <a:off x="9000651" y="4326707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BA22088-2F56-A5BB-3491-989EAE415E4D}"/>
              </a:ext>
            </a:extLst>
          </p:cNvPr>
          <p:cNvSpPr/>
          <p:nvPr/>
        </p:nvSpPr>
        <p:spPr>
          <a:xfrm>
            <a:off x="8687838" y="4584263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E6DD24F-5040-C373-0081-27FD466A7AA8}"/>
              </a:ext>
            </a:extLst>
          </p:cNvPr>
          <p:cNvSpPr/>
          <p:nvPr/>
        </p:nvSpPr>
        <p:spPr>
          <a:xfrm>
            <a:off x="9087882" y="4579370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6E084E-0079-8D2B-ECFA-B06532496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354" y="3838895"/>
            <a:ext cx="2012756" cy="10664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5EDE54-9767-5ACE-0FA6-DEEA3D44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014" y="3562648"/>
            <a:ext cx="798130" cy="24793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3402A37-6807-2834-5C3D-8AB63BC23795}"/>
              </a:ext>
            </a:extLst>
          </p:cNvPr>
          <p:cNvSpPr/>
          <p:nvPr/>
        </p:nvSpPr>
        <p:spPr>
          <a:xfrm>
            <a:off x="2210540" y="2157273"/>
            <a:ext cx="140267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05CAD56-DA6D-8945-B839-D326A33A4954}"/>
              </a:ext>
            </a:extLst>
          </p:cNvPr>
          <p:cNvSpPr/>
          <p:nvPr/>
        </p:nvSpPr>
        <p:spPr>
          <a:xfrm>
            <a:off x="4437761" y="2157273"/>
            <a:ext cx="124394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4DA5636-AE0E-1503-13C8-4F0F6381D1FD}"/>
              </a:ext>
            </a:extLst>
          </p:cNvPr>
          <p:cNvSpPr/>
          <p:nvPr/>
        </p:nvSpPr>
        <p:spPr>
          <a:xfrm>
            <a:off x="6821894" y="2197888"/>
            <a:ext cx="58208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CF190C-0ABD-917F-336B-D617FDE9C6CC}"/>
              </a:ext>
            </a:extLst>
          </p:cNvPr>
          <p:cNvSpPr/>
          <p:nvPr/>
        </p:nvSpPr>
        <p:spPr>
          <a:xfrm>
            <a:off x="7765456" y="2201988"/>
            <a:ext cx="58208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!!矩形: 对角圆角 11">
            <a:extLst>
              <a:ext uri="{FF2B5EF4-FFF2-40B4-BE49-F238E27FC236}">
                <a16:creationId xmlns:a16="http://schemas.microsoft.com/office/drawing/2014/main" id="{4E5DC77C-A3B9-F802-1CE1-14DED6FACCCF}"/>
              </a:ext>
            </a:extLst>
          </p:cNvPr>
          <p:cNvSpPr/>
          <p:nvPr/>
        </p:nvSpPr>
        <p:spPr>
          <a:xfrm>
            <a:off x="3461897" y="3640188"/>
            <a:ext cx="805730" cy="32518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89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E165C72-72C8-474D-0EF2-20B17EE6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19" y="4465382"/>
            <a:ext cx="8442766" cy="1773993"/>
          </a:xfrm>
          <a:prstGeom prst="roundRect">
            <a:avLst>
              <a:gd name="adj" fmla="val 362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45C23D1-1B6F-F2EF-A096-EE1CECB4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实现</a:t>
            </a:r>
            <a:endParaRPr lang="zh-CN" altLang="en-US"/>
          </a:p>
        </p:txBody>
      </p:sp>
      <p:sp>
        <p:nvSpPr>
          <p:cNvPr id="32" name="!!矩形: 对角圆角 39">
            <a:extLst>
              <a:ext uri="{FF2B5EF4-FFF2-40B4-BE49-F238E27FC236}">
                <a16:creationId xmlns:a16="http://schemas.microsoft.com/office/drawing/2014/main" id="{1509A313-1B08-7431-2D9D-69D705CB8792}"/>
              </a:ext>
            </a:extLst>
          </p:cNvPr>
          <p:cNvSpPr/>
          <p:nvPr/>
        </p:nvSpPr>
        <p:spPr>
          <a:xfrm>
            <a:off x="4065960" y="5931554"/>
            <a:ext cx="1049780" cy="30782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EmpServiceImpl</a:t>
            </a:r>
            <a:endParaRPr lang="zh-CN" altLang="en-US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F5263-4B86-DA26-51A6-89506B590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098" b="-188"/>
          <a:stretch/>
        </p:blipFill>
        <p:spPr>
          <a:xfrm>
            <a:off x="781219" y="1713470"/>
            <a:ext cx="8442766" cy="2202759"/>
          </a:xfrm>
          <a:prstGeom prst="roundRect">
            <a:avLst>
              <a:gd name="adj" fmla="val 311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A1A70BAA-FAF7-EBD7-D074-84740A026948}"/>
              </a:ext>
            </a:extLst>
          </p:cNvPr>
          <p:cNvSpPr/>
          <p:nvPr/>
        </p:nvSpPr>
        <p:spPr>
          <a:xfrm>
            <a:off x="4065960" y="3608498"/>
            <a:ext cx="1049780" cy="30773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</a:t>
            </a:r>
            <a:endParaRPr lang="zh-CN" altLang="en-US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C0FA-52FA-DFCC-A8EE-583D257DF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179" y="1307557"/>
            <a:ext cx="3936352" cy="3360898"/>
          </a:xfrm>
          <a:prstGeom prst="roundRect">
            <a:avLst>
              <a:gd name="adj" fmla="val 1925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35" name="!!矩形: 对角圆角 27">
            <a:extLst>
              <a:ext uri="{FF2B5EF4-FFF2-40B4-BE49-F238E27FC236}">
                <a16:creationId xmlns:a16="http://schemas.microsoft.com/office/drawing/2014/main" id="{247BB2AC-D19D-B8AB-68AC-D35287910730}"/>
              </a:ext>
            </a:extLst>
          </p:cNvPr>
          <p:cNvSpPr/>
          <p:nvPr/>
        </p:nvSpPr>
        <p:spPr>
          <a:xfrm>
            <a:off x="10521960" y="4337594"/>
            <a:ext cx="1053363" cy="339653"/>
          </a:xfrm>
          <a:prstGeom prst="round2DiagRect">
            <a:avLst>
              <a:gd name="adj1" fmla="val 26946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EmpMapper.xml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54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3AC74-5293-77E2-9C08-5D65D44D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26018-41A4-A82E-A29D-43646944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37222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AF88AE-3E79-5C7A-EF80-4B613C519C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678" y="1631714"/>
            <a:ext cx="7106845" cy="3073451"/>
          </a:xfrm>
        </p:spPr>
        <p:txBody>
          <a:bodyPr/>
          <a:lstStyle/>
          <a:p>
            <a:r>
              <a:rPr lang="zh-CN" altLang="en-US"/>
              <a:t>条件分页查询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条件查询：动态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 – XML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分页查询：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分页插件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6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/>
              <a:t>条件分页查询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76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5DFF40-B980-3510-261A-B5101170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需求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616D3-E9E5-9057-B51F-911FA5B2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25" y="1803101"/>
            <a:ext cx="10504256" cy="4433189"/>
          </a:xfrm>
          <a:prstGeom prst="roundRect">
            <a:avLst>
              <a:gd name="adj" fmla="val 25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52725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5DFF40-B980-3510-261A-B5101170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12B8EC5-7844-8C95-FBDD-E9E0D558386A}"/>
              </a:ext>
            </a:extLst>
          </p:cNvPr>
          <p:cNvSpPr/>
          <p:nvPr/>
        </p:nvSpPr>
        <p:spPr>
          <a:xfrm>
            <a:off x="4569817" y="3838895"/>
            <a:ext cx="371461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F7A4038-67CD-28F3-E43E-19CD53D228B8}"/>
              </a:ext>
            </a:extLst>
          </p:cNvPr>
          <p:cNvSpPr/>
          <p:nvPr/>
        </p:nvSpPr>
        <p:spPr>
          <a:xfrm>
            <a:off x="7415497" y="3903532"/>
            <a:ext cx="48619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FAD4CA2-7026-B103-0705-FF8789F7A98E}"/>
              </a:ext>
            </a:extLst>
          </p:cNvPr>
          <p:cNvSpPr/>
          <p:nvPr/>
        </p:nvSpPr>
        <p:spPr>
          <a:xfrm>
            <a:off x="10148720" y="3898459"/>
            <a:ext cx="43704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43013E4-7018-A2BF-33F4-C2AFE2A778DB}"/>
              </a:ext>
            </a:extLst>
          </p:cNvPr>
          <p:cNvSpPr/>
          <p:nvPr/>
        </p:nvSpPr>
        <p:spPr>
          <a:xfrm>
            <a:off x="1535905" y="3838895"/>
            <a:ext cx="339483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35251-C215-9EE8-6208-B5845DE57061}"/>
              </a:ext>
            </a:extLst>
          </p:cNvPr>
          <p:cNvGrpSpPr/>
          <p:nvPr/>
        </p:nvGrpSpPr>
        <p:grpSpPr>
          <a:xfrm>
            <a:off x="648615" y="3725728"/>
            <a:ext cx="780070" cy="786974"/>
            <a:chOff x="1288572" y="3466291"/>
            <a:chExt cx="1076475" cy="108600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950309A-98F0-6E54-E0F5-196EBE22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802A37-AA87-2E2D-17E4-C1E404211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561915-387B-1D49-0692-355DE2BC3994}"/>
              </a:ext>
            </a:extLst>
          </p:cNvPr>
          <p:cNvGrpSpPr/>
          <p:nvPr/>
        </p:nvGrpSpPr>
        <p:grpSpPr>
          <a:xfrm>
            <a:off x="10678139" y="3601274"/>
            <a:ext cx="1099038" cy="1207111"/>
            <a:chOff x="10096217" y="3657600"/>
            <a:chExt cx="1099038" cy="1207111"/>
          </a:xfrm>
        </p:grpSpPr>
        <p:sp>
          <p:nvSpPr>
            <p:cNvPr id="14" name="流程图: 磁盘 13">
              <a:extLst>
                <a:ext uri="{FF2B5EF4-FFF2-40B4-BE49-F238E27FC236}">
                  <a16:creationId xmlns:a16="http://schemas.microsoft.com/office/drawing/2014/main" id="{657EE036-19B8-6ED9-4636-36D90875C5B9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!!流程图: 数据库">
              <a:extLst>
                <a:ext uri="{FF2B5EF4-FFF2-40B4-BE49-F238E27FC236}">
                  <a16:creationId xmlns:a16="http://schemas.microsoft.com/office/drawing/2014/main" id="{ADAB43D1-329F-8969-58DC-D6370F852F4D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22886739-E8DF-1F71-53DD-E863B729F1C3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!!矩形: 对角圆角 11">
            <a:extLst>
              <a:ext uri="{FF2B5EF4-FFF2-40B4-BE49-F238E27FC236}">
                <a16:creationId xmlns:a16="http://schemas.microsoft.com/office/drawing/2014/main" id="{440C4753-F8AE-5D1D-69B2-867EE0A93209}"/>
              </a:ext>
            </a:extLst>
          </p:cNvPr>
          <p:cNvSpPr/>
          <p:nvPr/>
        </p:nvSpPr>
        <p:spPr>
          <a:xfrm>
            <a:off x="1972945" y="2739978"/>
            <a:ext cx="2493020" cy="2939850"/>
          </a:xfrm>
          <a:prstGeom prst="round2DiagRect">
            <a:avLst>
              <a:gd name="adj1" fmla="val 5127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接收路径参数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进行批量删除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3D64AE6A-DCDF-0D2E-7FDB-3264E32DBA5C}"/>
              </a:ext>
            </a:extLst>
          </p:cNvPr>
          <p:cNvSpPr/>
          <p:nvPr/>
        </p:nvSpPr>
        <p:spPr>
          <a:xfrm>
            <a:off x="19682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19" name="!!矩形: 对角圆角 10">
            <a:extLst>
              <a:ext uri="{FF2B5EF4-FFF2-40B4-BE49-F238E27FC236}">
                <a16:creationId xmlns:a16="http://schemas.microsoft.com/office/drawing/2014/main" id="{59FD379C-BA9C-2FCE-1117-C8E5233D551F}"/>
              </a:ext>
            </a:extLst>
          </p:cNvPr>
          <p:cNvSpPr/>
          <p:nvPr/>
        </p:nvSpPr>
        <p:spPr>
          <a:xfrm>
            <a:off x="5045130" y="2739978"/>
            <a:ext cx="2296448" cy="2939850"/>
          </a:xfrm>
          <a:prstGeom prst="round2DiagRect">
            <a:avLst>
              <a:gd name="adj1" fmla="val 4450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接口进行批量删除操作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!!矩形: 对角圆角 39">
            <a:extLst>
              <a:ext uri="{FF2B5EF4-FFF2-40B4-BE49-F238E27FC236}">
                <a16:creationId xmlns:a16="http://schemas.microsoft.com/office/drawing/2014/main" id="{225CD584-1EE6-F9B5-21FB-7F13CE2DF5CD}"/>
              </a:ext>
            </a:extLst>
          </p:cNvPr>
          <p:cNvSpPr/>
          <p:nvPr/>
        </p:nvSpPr>
        <p:spPr>
          <a:xfrm>
            <a:off x="5045130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21" name="!!矩形: 对角圆角 9">
            <a:extLst>
              <a:ext uri="{FF2B5EF4-FFF2-40B4-BE49-F238E27FC236}">
                <a16:creationId xmlns:a16="http://schemas.microsoft.com/office/drawing/2014/main" id="{DB13EB1E-38EE-B09C-CE29-20168ED4A0D2}"/>
              </a:ext>
            </a:extLst>
          </p:cNvPr>
          <p:cNvSpPr/>
          <p:nvPr/>
        </p:nvSpPr>
        <p:spPr>
          <a:xfrm>
            <a:off x="7975605" y="2739977"/>
            <a:ext cx="2104457" cy="2939849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emp where id in (?,?,?);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6F9C1C11-7C9D-4BE7-E56A-F3363B6B67AB}"/>
              </a:ext>
            </a:extLst>
          </p:cNvPr>
          <p:cNvSpPr/>
          <p:nvPr/>
        </p:nvSpPr>
        <p:spPr>
          <a:xfrm>
            <a:off x="79756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23" name="!!矩形: 对角圆角 27">
            <a:extLst>
              <a:ext uri="{FF2B5EF4-FFF2-40B4-BE49-F238E27FC236}">
                <a16:creationId xmlns:a16="http://schemas.microsoft.com/office/drawing/2014/main" id="{FA5653A8-AD98-A36B-D27E-283BBBB03CEA}"/>
              </a:ext>
            </a:extLst>
          </p:cNvPr>
          <p:cNvSpPr/>
          <p:nvPr/>
        </p:nvSpPr>
        <p:spPr>
          <a:xfrm>
            <a:off x="9025386" y="5340173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B4B11-7C48-A09B-B015-5EB18DE9B0CC}"/>
              </a:ext>
            </a:extLst>
          </p:cNvPr>
          <p:cNvSpPr txBox="1"/>
          <p:nvPr/>
        </p:nvSpPr>
        <p:spPr>
          <a:xfrm>
            <a:off x="2385503" y="4839300"/>
            <a:ext cx="166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841942-3C22-81EA-522B-78CA249148B4}"/>
              </a:ext>
            </a:extLst>
          </p:cNvPr>
          <p:cNvSpPr txBox="1"/>
          <p:nvPr/>
        </p:nvSpPr>
        <p:spPr>
          <a:xfrm>
            <a:off x="2385503" y="5223049"/>
            <a:ext cx="166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BF079-6E27-9AD2-F2E2-3A8038540C17}"/>
              </a:ext>
            </a:extLst>
          </p:cNvPr>
          <p:cNvSpPr txBox="1"/>
          <p:nvPr/>
        </p:nvSpPr>
        <p:spPr>
          <a:xfrm>
            <a:off x="8486136" y="4808385"/>
            <a:ext cx="104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&lt;foreach&gt;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zh-CN" altLang="en-US"/>
              <a:t>准备工作</a:t>
            </a:r>
            <a:endParaRPr lang="en-US" altLang="zh-CN"/>
          </a:p>
          <a:p>
            <a:r>
              <a:rPr lang="zh-CN" altLang="en-US"/>
              <a:t>部门管理</a:t>
            </a:r>
            <a:endParaRPr lang="en-US" altLang="zh-CN"/>
          </a:p>
          <a:p>
            <a:r>
              <a:rPr lang="zh-CN" altLang="en-US"/>
              <a:t>员工管理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356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DF7D4D-2405-60C6-9135-F303590F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8" y="5125077"/>
            <a:ext cx="7399661" cy="1440203"/>
          </a:xfrm>
          <a:prstGeom prst="roundRect">
            <a:avLst>
              <a:gd name="adj" fmla="val 680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75DFF40-B980-3510-261A-B5101170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C7829-AA53-FE56-7467-12AC6B1F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9" y="1566850"/>
            <a:ext cx="7399661" cy="1630821"/>
          </a:xfrm>
          <a:prstGeom prst="roundRect">
            <a:avLst>
              <a:gd name="adj" fmla="val 5884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827B88-363D-9395-1A86-63BF7F1F0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86"/>
          <a:stretch/>
        </p:blipFill>
        <p:spPr>
          <a:xfrm>
            <a:off x="878528" y="3276490"/>
            <a:ext cx="7399661" cy="1066892"/>
          </a:xfrm>
          <a:prstGeom prst="roundRect">
            <a:avLst>
              <a:gd name="adj" fmla="val 7602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F087287-3B89-B221-E173-CC11B2CEE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57"/>
          <a:stretch/>
        </p:blipFill>
        <p:spPr>
          <a:xfrm>
            <a:off x="878528" y="4418630"/>
            <a:ext cx="7399661" cy="602032"/>
          </a:xfrm>
          <a:prstGeom prst="roundRect">
            <a:avLst>
              <a:gd name="adj" fmla="val 12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3D64AE6A-DCDF-0D2E-7FDB-3264E32DBA5C}"/>
              </a:ext>
            </a:extLst>
          </p:cNvPr>
          <p:cNvSpPr/>
          <p:nvPr/>
        </p:nvSpPr>
        <p:spPr>
          <a:xfrm>
            <a:off x="7091897" y="2869391"/>
            <a:ext cx="1195084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!!矩形: 对角圆角 39">
            <a:extLst>
              <a:ext uri="{FF2B5EF4-FFF2-40B4-BE49-F238E27FC236}">
                <a16:creationId xmlns:a16="http://schemas.microsoft.com/office/drawing/2014/main" id="{225CD584-1EE6-F9B5-21FB-7F13CE2DF5CD}"/>
              </a:ext>
            </a:extLst>
          </p:cNvPr>
          <p:cNvSpPr/>
          <p:nvPr/>
        </p:nvSpPr>
        <p:spPr>
          <a:xfrm>
            <a:off x="7237201" y="401455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6F9C1C11-7C9D-4BE7-E56A-F3363B6B67AB}"/>
              </a:ext>
            </a:extLst>
          </p:cNvPr>
          <p:cNvSpPr/>
          <p:nvPr/>
        </p:nvSpPr>
        <p:spPr>
          <a:xfrm>
            <a:off x="7237201" y="4687824"/>
            <a:ext cx="1049780" cy="339653"/>
          </a:xfrm>
          <a:prstGeom prst="round2DiagRect">
            <a:avLst>
              <a:gd name="adj1" fmla="val 21844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!!矩形: 对角圆角 27">
            <a:extLst>
              <a:ext uri="{FF2B5EF4-FFF2-40B4-BE49-F238E27FC236}">
                <a16:creationId xmlns:a16="http://schemas.microsoft.com/office/drawing/2014/main" id="{FA5653A8-AD98-A36B-D27E-283BBBB03CEA}"/>
              </a:ext>
            </a:extLst>
          </p:cNvPr>
          <p:cNvSpPr/>
          <p:nvPr/>
        </p:nvSpPr>
        <p:spPr>
          <a:xfrm>
            <a:off x="7091897" y="6241892"/>
            <a:ext cx="1195084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EmpMapper.xml</a:t>
            </a:r>
            <a:endParaRPr lang="zh-CN" altLang="en-US" sz="1100" b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52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3AC74-5293-77E2-9C08-5D65D44D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6E31EF-A93A-CAAB-27C5-96EC4482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7" y="1648956"/>
            <a:ext cx="10632242" cy="4135566"/>
          </a:xfrm>
          <a:prstGeom prst="roundRect">
            <a:avLst>
              <a:gd name="adj" fmla="val 2523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79688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0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/>
              <a:t>需求 </a:t>
            </a:r>
            <a:r>
              <a:rPr lang="en-US" altLang="zh-CN"/>
              <a:t>&amp; </a:t>
            </a:r>
            <a:r>
              <a:rPr lang="zh-CN" altLang="en-US"/>
              <a:t>环境搭建</a:t>
            </a:r>
            <a:endParaRPr lang="en-US" altLang="zh-CN"/>
          </a:p>
          <a:p>
            <a:r>
              <a:rPr lang="zh-CN" altLang="en-US"/>
              <a:t>开发规范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50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F0923E-838F-CA09-E86D-0C30552668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需求 </a:t>
            </a:r>
            <a:r>
              <a:rPr lang="en-US" altLang="zh-CN">
                <a:solidFill>
                  <a:srgbClr val="C00000"/>
                </a:solidFill>
              </a:rPr>
              <a:t>&amp; </a:t>
            </a:r>
            <a:r>
              <a:rPr lang="zh-CN" altLang="en-US">
                <a:solidFill>
                  <a:srgbClr val="C00000"/>
                </a:solidFill>
              </a:rPr>
              <a:t>环境搭建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开发规范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1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901A0C-6452-2510-F918-19155B67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AB77C7-09EC-BA86-748F-8E7D2B79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33" y="1654273"/>
            <a:ext cx="4595813" cy="3085483"/>
          </a:xfrm>
          <a:prstGeom prst="roundRect">
            <a:avLst>
              <a:gd name="adj" fmla="val 23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3C91F7-54E9-BBF8-78CC-6ACE7FD3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22" y="1882874"/>
            <a:ext cx="8396458" cy="4606958"/>
          </a:xfrm>
          <a:prstGeom prst="roundRect">
            <a:avLst>
              <a:gd name="adj" fmla="val 23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51722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sz="12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128784</TotalTime>
  <Words>1675</Words>
  <Application>Microsoft Office PowerPoint</Application>
  <PresentationFormat>宽屏</PresentationFormat>
  <Paragraphs>384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62</vt:i4>
      </vt:variant>
    </vt:vector>
  </HeadingPairs>
  <TitlesOfParts>
    <vt:vector size="86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汉仪尚巍流云体简</vt:lpstr>
      <vt:lpstr>黑体</vt:lpstr>
      <vt:lpstr>华文楷体</vt:lpstr>
      <vt:lpstr>华文楷体</vt:lpstr>
      <vt:lpstr>Arial</vt:lpstr>
      <vt:lpstr>Calibri</vt:lpstr>
      <vt:lpstr>Consolas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Web后端开发</vt:lpstr>
      <vt:lpstr>原型展示</vt:lpstr>
      <vt:lpstr>成品展示</vt:lpstr>
      <vt:lpstr>PowerPoint 演示文稿</vt:lpstr>
      <vt:lpstr>准备工作</vt:lpstr>
      <vt:lpstr>准备工作</vt:lpstr>
      <vt:lpstr>需求说明</vt:lpstr>
      <vt:lpstr>需求说明</vt:lpstr>
      <vt:lpstr>环境搭建</vt:lpstr>
      <vt:lpstr>环境搭建</vt:lpstr>
      <vt:lpstr>准备工作</vt:lpstr>
      <vt:lpstr>开发规范</vt:lpstr>
      <vt:lpstr>开发规范-</vt:lpstr>
      <vt:lpstr>开发规范-</vt:lpstr>
      <vt:lpstr>开发规范-统一响应结果</vt:lpstr>
      <vt:lpstr>开发流程</vt:lpstr>
      <vt:lpstr>部门管理</vt:lpstr>
      <vt:lpstr>部门管理</vt:lpstr>
      <vt:lpstr>查询部门-需求</vt:lpstr>
      <vt:lpstr>查询部门-思路</vt:lpstr>
      <vt:lpstr>查询部门-测试</vt:lpstr>
      <vt:lpstr>部门管理</vt:lpstr>
      <vt:lpstr>前后端联调</vt:lpstr>
      <vt:lpstr>PowerPoint 演示文稿</vt:lpstr>
      <vt:lpstr>部门管理</vt:lpstr>
      <vt:lpstr>删除部门-需求</vt:lpstr>
      <vt:lpstr>删除部门-思路</vt:lpstr>
      <vt:lpstr>删除部门-测试</vt:lpstr>
      <vt:lpstr>部门管理</vt:lpstr>
      <vt:lpstr>新增部门-需求</vt:lpstr>
      <vt:lpstr>新增部门-思路</vt:lpstr>
      <vt:lpstr>新增部门-测试</vt:lpstr>
      <vt:lpstr>@RequestMapping</vt:lpstr>
      <vt:lpstr>@RequestMapping</vt:lpstr>
      <vt:lpstr>PowerPoint 演示文稿</vt:lpstr>
      <vt:lpstr>员工管理</vt:lpstr>
      <vt:lpstr>员工管理</vt:lpstr>
      <vt:lpstr>分页查询-需求</vt:lpstr>
      <vt:lpstr>分页查询-分析</vt:lpstr>
      <vt:lpstr>分页查询-分析</vt:lpstr>
      <vt:lpstr>分页查询-思路</vt:lpstr>
      <vt:lpstr>分页查询-实现</vt:lpstr>
      <vt:lpstr>分页查询-测试</vt:lpstr>
      <vt:lpstr>PowerPoint 演示文稿</vt:lpstr>
      <vt:lpstr>分页插件PageHelper</vt:lpstr>
      <vt:lpstr>分页查询-实现</vt:lpstr>
      <vt:lpstr>分页查询-测试</vt:lpstr>
      <vt:lpstr>PowerPoint 演示文稿</vt:lpstr>
      <vt:lpstr>员工管理</vt:lpstr>
      <vt:lpstr>条件分页查询-需求</vt:lpstr>
      <vt:lpstr>条件分页查询-思路</vt:lpstr>
      <vt:lpstr>条件分页查询-实现</vt:lpstr>
      <vt:lpstr>条件分页查询-测试</vt:lpstr>
      <vt:lpstr>PowerPoint 演示文稿</vt:lpstr>
      <vt:lpstr>员工管理</vt:lpstr>
      <vt:lpstr>删除员工-需求</vt:lpstr>
      <vt:lpstr>删除员工-思路</vt:lpstr>
      <vt:lpstr>删除员工-思路</vt:lpstr>
      <vt:lpstr>删除员工-测试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8370</cp:revision>
  <dcterms:created xsi:type="dcterms:W3CDTF">2020-03-31T02:23:27Z</dcterms:created>
  <dcterms:modified xsi:type="dcterms:W3CDTF">2022-11-23T09:30:54Z</dcterms:modified>
</cp:coreProperties>
</file>